
<file path=[Content_Types].xml><?xml version="1.0" encoding="utf-8"?>
<Types xmlns="http://schemas.openxmlformats.org/package/2006/content-types">
  <Default Extension="bin" ContentType="application/vnd.openxmlformats-officedocument.presentationml.printerSettings"/>
  <Default Extension="png" ContentType="image/png"/>
  <Default Extension="jpeg" ContentType="image/jpeg"/>
  <Default Extension="rels" ContentType="application/vnd.openxmlformats-package.relationships+xml"/>
  <Default Extension="emf" ContentType="image/x-emf"/>
  <Default Extension="xml" ContentType="application/xml"/>
  <Override PartName="/ppt/presentation.xml" ContentType="application/vnd.openxmlformats-officedocument.presentationml.presentation.main+xml"/>
  <Override PartName="/ppt/slides/slide15.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6.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3" r:id="rId1"/>
  </p:sldMasterIdLst>
  <p:sldIdLst>
    <p:sldId id="256" r:id="rId2"/>
    <p:sldId id="257" r:id="rId3"/>
    <p:sldId id="258" r:id="rId4"/>
    <p:sldId id="287" r:id="rId5"/>
    <p:sldId id="289" r:id="rId6"/>
    <p:sldId id="259" r:id="rId7"/>
    <p:sldId id="288" r:id="rId8"/>
    <p:sldId id="260" r:id="rId9"/>
    <p:sldId id="261" r:id="rId10"/>
    <p:sldId id="262" r:id="rId11"/>
    <p:sldId id="286" r:id="rId12"/>
    <p:sldId id="265" r:id="rId13"/>
    <p:sldId id="263" r:id="rId14"/>
    <p:sldId id="264" r:id="rId15"/>
    <p:sldId id="285"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1176" y="-1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printerSettings" Target="printerSettings/printerSettings1.bin"/><Relationship Id="rId8" Type="http://schemas.openxmlformats.org/officeDocument/2006/relationships/slide" Target="slides/slide7.xml"/><Relationship Id="rId2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7" Type="http://schemas.openxmlformats.org/officeDocument/2006/relationships/slide" Target="slides/slide6.xml"/><Relationship Id="rId25" Type="http://schemas.openxmlformats.org/officeDocument/2006/relationships/customXml" Target="../customXml/item3.xml"/><Relationship Id="rId20" Type="http://schemas.openxmlformats.org/officeDocument/2006/relationships/viewProps" Target="viewProps.xml"/><Relationship Id="rId16" Type="http://schemas.openxmlformats.org/officeDocument/2006/relationships/slide" Target="slides/slide15.xml"/><Relationship Id="rId2" Type="http://schemas.openxmlformats.org/officeDocument/2006/relationships/slide" Target="slides/slide1.xml"/><Relationship Id="rId11"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 Target="slides/slide5.xml"/><Relationship Id="rId24" Type="http://schemas.openxmlformats.org/officeDocument/2006/relationships/customXml" Target="../customXml/item2.xml"/><Relationship Id="rId15" Type="http://schemas.openxmlformats.org/officeDocument/2006/relationships/slide" Target="slides/slide14.xml"/><Relationship Id="rId5" Type="http://schemas.openxmlformats.org/officeDocument/2006/relationships/slide" Target="slides/slide4.xml"/><Relationship Id="rId23"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presProps" Target="presProps.xml"/><Relationship Id="rId9" Type="http://schemas.openxmlformats.org/officeDocument/2006/relationships/slide" Target="slides/slide8.xml"/><Relationship Id="rId22" Type="http://schemas.openxmlformats.org/officeDocument/2006/relationships/tableStyles" Target="tableStyles.xml"/><Relationship Id="rId14" Type="http://schemas.openxmlformats.org/officeDocument/2006/relationships/slide" Target="slides/slide13.xml"/><Relationship Id="rId4" Type="http://schemas.openxmlformats.org/officeDocument/2006/relationships/slide" Target="slides/slide3.xml"/></Relationships>
</file>

<file path=ppt/media/image1.jpeg>
</file>

<file path=ppt/media/image2.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xmlns=""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xmlns="" id="{99C8667E-058A-436F-B8EA-5B3A99D43D09}"/>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5" name="Footer Placeholder 4">
            <a:extLst>
              <a:ext uri="{FF2B5EF4-FFF2-40B4-BE49-F238E27FC236}">
                <a16:creationId xmlns:a16="http://schemas.microsoft.com/office/drawing/2014/main" xmlns=""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E5762A1-52E9-402D-B65E-DF193E44CE83}"/>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992504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C8A70B00-53AE-4D3F-91BE-A8D789ED9864}"/>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5" name="Footer Placeholder 4">
            <a:extLst>
              <a:ext uri="{FF2B5EF4-FFF2-40B4-BE49-F238E27FC236}">
                <a16:creationId xmlns:a16="http://schemas.microsoft.com/office/drawing/2014/main" xmlns=""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47CEBE4-50DC-47DB-B699-CCC024336C9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041242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4B418279-D3B8-4C6A-AB74-9DE377771270}"/>
              </a:ext>
            </a:extLst>
          </p:cNvPr>
          <p:cNvSpPr>
            <a:spLocks noGrp="1"/>
          </p:cNvSpPr>
          <p:nvPr>
            <p:ph type="title" orient="vert"/>
          </p:nvPr>
        </p:nvSpPr>
        <p:spPr>
          <a:xfrm>
            <a:off x="9242322" y="997974"/>
            <a:ext cx="2349043" cy="49849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xmlns="" id="{E28F733C-9309-4197-BACA-207CDC8935C9}"/>
              </a:ext>
            </a:extLst>
          </p:cNvPr>
          <p:cNvSpPr>
            <a:spLocks noGrp="1"/>
          </p:cNvSpPr>
          <p:nvPr>
            <p:ph type="body" orient="vert" idx="1"/>
          </p:nvPr>
        </p:nvSpPr>
        <p:spPr>
          <a:xfrm>
            <a:off x="838200" y="997973"/>
            <a:ext cx="8404122" cy="49849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56ACD4D0-5BE6-412D-B08B-5DFFD593513E}"/>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5" name="Footer Placeholder 4">
            <a:extLst>
              <a:ext uri="{FF2B5EF4-FFF2-40B4-BE49-F238E27FC236}">
                <a16:creationId xmlns:a16="http://schemas.microsoft.com/office/drawing/2014/main" xmlns=""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4504D2D-9379-40DE-9F45-3004BE54F16B}"/>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095071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CC3EC35-E02F-41FF-9232-F90692A902FC}"/>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5" name="Footer Placeholder 4">
            <a:extLst>
              <a:ext uri="{FF2B5EF4-FFF2-40B4-BE49-F238E27FC236}">
                <a16:creationId xmlns:a16="http://schemas.microsoft.com/office/drawing/2014/main" xmlns=""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25E644A-4A37-4757-9809-5B035E2874E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4118965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xmlns=""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5806546A-957F-4C4D-9744-1177AD258E10}"/>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5" name="Footer Placeholder 4">
            <a:extLst>
              <a:ext uri="{FF2B5EF4-FFF2-40B4-BE49-F238E27FC236}">
                <a16:creationId xmlns:a16="http://schemas.microsoft.com/office/drawing/2014/main" xmlns=""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DB94775-7982-41EC-B584-D51224D38F77}"/>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692902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CE4BD8-507D-48E4-A624-F16A741C3609}"/>
              </a:ext>
            </a:extLst>
          </p:cNvPr>
          <p:cNvSpPr>
            <a:spLocks noGrp="1"/>
          </p:cNvSpPr>
          <p:nvPr>
            <p:ph type="title"/>
          </p:nvPr>
        </p:nvSpPr>
        <p:spPr>
          <a:xfrm>
            <a:off x="700635" y="922096"/>
            <a:ext cx="10691265" cy="1127930"/>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xmlns="" id="{810A07E4-3A39-457C-A059-7DFB6039D947}"/>
              </a:ext>
            </a:extLst>
          </p:cNvPr>
          <p:cNvSpPr>
            <a:spLocks noGrp="1"/>
          </p:cNvSpPr>
          <p:nvPr>
            <p:ph sz="half" idx="1"/>
          </p:nvPr>
        </p:nvSpPr>
        <p:spPr>
          <a:xfrm>
            <a:off x="715383" y="2128684"/>
            <a:ext cx="5304417"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xmlns="" id="{7B141E17-47CE-4A78-B0FA-0E9786DA67C5}"/>
              </a:ext>
            </a:extLst>
          </p:cNvPr>
          <p:cNvSpPr>
            <a:spLocks noGrp="1"/>
          </p:cNvSpPr>
          <p:nvPr>
            <p:ph sz="half" idx="2"/>
          </p:nvPr>
        </p:nvSpPr>
        <p:spPr>
          <a:xfrm>
            <a:off x="6172200" y="2128684"/>
            <a:ext cx="5219700" cy="384441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xmlns="" id="{89F02C13-D3ED-4044-9716-F29D79A184C9}"/>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6" name="Footer Placeholder 5">
            <a:extLst>
              <a:ext uri="{FF2B5EF4-FFF2-40B4-BE49-F238E27FC236}">
                <a16:creationId xmlns:a16="http://schemas.microsoft.com/office/drawing/2014/main" xmlns=""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A5AA154-790C-4774-9C21-8C543E733F26}"/>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409132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07DD35-7673-4F88-86B0-634883B5E345}"/>
              </a:ext>
            </a:extLst>
          </p:cNvPr>
          <p:cNvSpPr>
            <a:spLocks noGrp="1"/>
          </p:cNvSpPr>
          <p:nvPr>
            <p:ph type="title"/>
          </p:nvPr>
        </p:nvSpPr>
        <p:spPr>
          <a:xfrm>
            <a:off x="685887" y="929148"/>
            <a:ext cx="10640005" cy="761540"/>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xmlns=""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xmlns="" id="{6A839A7B-97D5-400F-B802-A0FF28FE9F15}"/>
              </a:ext>
            </a:extLst>
          </p:cNvPr>
          <p:cNvSpPr>
            <a:spLocks noGrp="1"/>
          </p:cNvSpPr>
          <p:nvPr>
            <p:ph sz="half" idx="2"/>
          </p:nvPr>
        </p:nvSpPr>
        <p:spPr>
          <a:xfrm>
            <a:off x="715384" y="2505075"/>
            <a:ext cx="5282192" cy="342377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xmlns=""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xmlns=""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2511B5C7-1E37-478F-B4B0-C7202FFE41B9}"/>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8" name="Footer Placeholder 7">
            <a:extLst>
              <a:ext uri="{FF2B5EF4-FFF2-40B4-BE49-F238E27FC236}">
                <a16:creationId xmlns:a16="http://schemas.microsoft.com/office/drawing/2014/main" xmlns=""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58E3DEA6-E4EB-4C2A-8B4F-55EC965B6219}"/>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744962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8032964-A933-4B98-A141-A4B316DAFA9F}"/>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xmlns="" id="{5D684C9D-23DA-42B0-9DD3-7592F72E8DC9}"/>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4" name="Footer Placeholder 3">
            <a:extLst>
              <a:ext uri="{FF2B5EF4-FFF2-40B4-BE49-F238E27FC236}">
                <a16:creationId xmlns:a16="http://schemas.microsoft.com/office/drawing/2014/main" xmlns=""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153D20DA-9260-4577-BB51-789570A243AF}"/>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110609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AD2C1F24-E0A1-45A7-8EF5-92CD9799341C}"/>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3" name="Footer Placeholder 2">
            <a:extLst>
              <a:ext uri="{FF2B5EF4-FFF2-40B4-BE49-F238E27FC236}">
                <a16:creationId xmlns:a16="http://schemas.microsoft.com/office/drawing/2014/main" xmlns=""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1A880FEF-487E-44DF-8615-DF2210419602}"/>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3551243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xmlns=""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xmlns=""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xmlns="" id="{0B58D2EA-2191-4216-B64D-067BDFE12375}"/>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6" name="Footer Placeholder 5">
            <a:extLst>
              <a:ext uri="{FF2B5EF4-FFF2-40B4-BE49-F238E27FC236}">
                <a16:creationId xmlns:a16="http://schemas.microsoft.com/office/drawing/2014/main" xmlns=""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AE50E382-C500-4A4C-A7C6-43860383AB91}"/>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1872584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xmlns=""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xmlns=""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xmlns="" id="{F0C38EAB-AD63-415C-B263-BA1D8FBE3CB0}"/>
              </a:ext>
            </a:extLst>
          </p:cNvPr>
          <p:cNvSpPr>
            <a:spLocks noGrp="1"/>
          </p:cNvSpPr>
          <p:nvPr>
            <p:ph type="dt" sz="half" idx="10"/>
          </p:nvPr>
        </p:nvSpPr>
        <p:spPr/>
        <p:txBody>
          <a:bodyPr/>
          <a:lstStyle/>
          <a:p>
            <a:fld id="{2F3E8B1C-86EF-43CF-8304-249481088644}" type="datetimeFigureOut">
              <a:rPr lang="en-US" smtClean="0"/>
              <a:t>07/04/21</a:t>
            </a:fld>
            <a:endParaRPr lang="en-US"/>
          </a:p>
        </p:txBody>
      </p:sp>
      <p:sp>
        <p:nvSpPr>
          <p:cNvPr id="6" name="Footer Placeholder 5">
            <a:extLst>
              <a:ext uri="{FF2B5EF4-FFF2-40B4-BE49-F238E27FC236}">
                <a16:creationId xmlns:a16="http://schemas.microsoft.com/office/drawing/2014/main" xmlns=""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DBB78D45-289B-46AF-8CB9-E6150BEA17ED}"/>
              </a:ext>
            </a:extLst>
          </p:cNvPr>
          <p:cNvSpPr>
            <a:spLocks noGrp="1"/>
          </p:cNvSpPr>
          <p:nvPr>
            <p:ph type="sldNum" sz="quarter" idx="12"/>
          </p:nvPr>
        </p:nvSpPr>
        <p:spPr/>
        <p:txBody>
          <a:bodyPr/>
          <a:lstStyle/>
          <a:p>
            <a:fld id="{C3DB2ADC-AF19-4574-8C10-79B5B04FCA27}" type="slidenum">
              <a:rPr lang="en-US" smtClean="0"/>
              <a:t>‹#›</a:t>
            </a:fld>
            <a:endParaRPr lang="en-US"/>
          </a:p>
        </p:txBody>
      </p:sp>
    </p:spTree>
    <p:extLst>
      <p:ext uri="{BB962C8B-B14F-4D97-AF65-F5344CB8AC3E}">
        <p14:creationId xmlns:p14="http://schemas.microsoft.com/office/powerpoint/2010/main" val="230863214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xmlns=""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fld id="{2F3E8B1C-86EF-43CF-8304-249481088644}" type="datetimeFigureOut">
              <a:rPr lang="en-US" smtClean="0"/>
              <a:pPr/>
              <a:t>07/04/21</a:t>
            </a:fld>
            <a:endParaRPr lang="en-US" dirty="0"/>
          </a:p>
        </p:txBody>
      </p:sp>
      <p:sp>
        <p:nvSpPr>
          <p:cNvPr id="5" name="Footer Placeholder 4">
            <a:extLst>
              <a:ext uri="{FF2B5EF4-FFF2-40B4-BE49-F238E27FC236}">
                <a16:creationId xmlns:a16="http://schemas.microsoft.com/office/drawing/2014/main" xmlns=""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xmlns=""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xmlns=""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9590880"/>
      </p:ext>
    </p:extLst>
  </p:cSld>
  <p:clrMap bg1="lt1" tx1="dk1" bg2="lt2" tx2="dk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06" r:id="rId6"/>
    <p:sldLayoutId id="2147483802" r:id="rId7"/>
    <p:sldLayoutId id="2147483803" r:id="rId8"/>
    <p:sldLayoutId id="2147483804" r:id="rId9"/>
    <p:sldLayoutId id="2147483805" r:id="rId10"/>
    <p:sldLayoutId id="2147483807" r:id="rId11"/>
  </p:sldLayoutIdLst>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46">
            <a:extLst>
              <a:ext uri="{FF2B5EF4-FFF2-40B4-BE49-F238E27FC236}">
                <a16:creationId xmlns:a16="http://schemas.microsoft.com/office/drawing/2014/main" xmlns="" id="{85CB65D0-496F-4797-A015-C85839E35D1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xmlns="" id="{143F6213-FD42-42BB-8584-87C6F1ADBB5B}"/>
              </a:ext>
            </a:extLst>
          </p:cNvPr>
          <p:cNvPicPr>
            <a:picLocks noChangeAspect="1"/>
          </p:cNvPicPr>
          <p:nvPr/>
        </p:nvPicPr>
        <p:blipFill rotWithShape="1">
          <a:blip r:embed="rId2"/>
          <a:srcRect t="8243" b="6530"/>
          <a:stretch/>
        </p:blipFill>
        <p:spPr>
          <a:xfrm>
            <a:off x="-7662" y="-101589"/>
            <a:ext cx="12192000" cy="6857989"/>
          </a:xfrm>
          <a:prstGeom prst="rect">
            <a:avLst/>
          </a:prstGeom>
        </p:spPr>
      </p:pic>
      <p:sp>
        <p:nvSpPr>
          <p:cNvPr id="54" name="Rectangle 48">
            <a:extLst>
              <a:ext uri="{FF2B5EF4-FFF2-40B4-BE49-F238E27FC236}">
                <a16:creationId xmlns:a16="http://schemas.microsoft.com/office/drawing/2014/main" xmlns="" id="{95D2C779-8883-4E5F-A170-0F464918C1B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2307" y="990598"/>
            <a:ext cx="12188952" cy="4745182"/>
          </a:xfrm>
          <a:prstGeom prst="rect">
            <a:avLst/>
          </a:prstGeom>
          <a:gradFill>
            <a:gsLst>
              <a:gs pos="35000">
                <a:srgbClr val="000000">
                  <a:alpha val="41000"/>
                </a:srgbClr>
              </a:gs>
              <a:gs pos="0">
                <a:srgbClr val="000000">
                  <a:alpha val="0"/>
                </a:srgbClr>
              </a:gs>
              <a:gs pos="47744">
                <a:srgbClr val="000000">
                  <a:alpha val="51000"/>
                </a:srgbClr>
              </a:gs>
              <a:gs pos="70000">
                <a:srgbClr val="000000">
                  <a:alpha val="37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B4ECB13D-F1D5-4149-9122-2CA880CD0BF1}"/>
              </a:ext>
            </a:extLst>
          </p:cNvPr>
          <p:cNvSpPr>
            <a:spLocks noGrp="1"/>
          </p:cNvSpPr>
          <p:nvPr>
            <p:ph type="ctrTitle"/>
          </p:nvPr>
        </p:nvSpPr>
        <p:spPr>
          <a:xfrm>
            <a:off x="941070" y="822954"/>
            <a:ext cx="6421110" cy="4849091"/>
          </a:xfrm>
        </p:spPr>
        <p:txBody>
          <a:bodyPr anchor="ctr">
            <a:normAutofit/>
          </a:bodyPr>
          <a:lstStyle/>
          <a:p>
            <a:pPr algn="r"/>
            <a:endParaRPr lang="en-IN" dirty="0">
              <a:solidFill>
                <a:srgbClr val="FFFFFF"/>
              </a:solidFill>
            </a:endParaRPr>
          </a:p>
          <a:p>
            <a:pPr algn="r"/>
            <a:r>
              <a:rPr lang="en-IN" dirty="0">
                <a:solidFill>
                  <a:srgbClr val="FFFFFF"/>
                </a:solidFill>
              </a:rPr>
              <a:t>Molecular </a:t>
            </a:r>
            <a:r>
              <a:rPr lang="en-IN" dirty="0" smtClean="0">
                <a:solidFill>
                  <a:srgbClr val="FFFFFF"/>
                </a:solidFill>
              </a:rPr>
              <a:t>Lego</a:t>
            </a:r>
            <a:endParaRPr lang="en-IN" dirty="0">
              <a:solidFill>
                <a:srgbClr val="FFFFFF"/>
              </a:solidFill>
            </a:endParaRPr>
          </a:p>
        </p:txBody>
      </p:sp>
      <p:sp>
        <p:nvSpPr>
          <p:cNvPr id="3" name="Subtitle 2">
            <a:extLst>
              <a:ext uri="{FF2B5EF4-FFF2-40B4-BE49-F238E27FC236}">
                <a16:creationId xmlns:a16="http://schemas.microsoft.com/office/drawing/2014/main" xmlns="" id="{3442CC70-B8C1-4613-9496-E47277FD6AC0}"/>
              </a:ext>
            </a:extLst>
          </p:cNvPr>
          <p:cNvSpPr>
            <a:spLocks noGrp="1"/>
          </p:cNvSpPr>
          <p:nvPr>
            <p:ph type="subTitle" idx="1"/>
          </p:nvPr>
        </p:nvSpPr>
        <p:spPr>
          <a:xfrm>
            <a:off x="8303249" y="1659082"/>
            <a:ext cx="4019376" cy="4076699"/>
          </a:xfrm>
        </p:spPr>
        <p:txBody>
          <a:bodyPr anchor="ctr">
            <a:normAutofit/>
          </a:bodyPr>
          <a:lstStyle/>
          <a:p>
            <a:r>
              <a:rPr lang="en-IN" sz="2800" b="1" dirty="0">
                <a:solidFill>
                  <a:srgbClr val="FFFFFF"/>
                </a:solidFill>
                <a:effectLst>
                  <a:outerShdw blurRad="38100" dist="38100" dir="2700000" algn="tl">
                    <a:srgbClr val="000000">
                      <a:alpha val="43137"/>
                    </a:srgbClr>
                  </a:outerShdw>
                </a:effectLst>
              </a:rPr>
              <a:t>Design for Molecular Actuators</a:t>
            </a:r>
          </a:p>
        </p:txBody>
      </p:sp>
      <p:cxnSp>
        <p:nvCxnSpPr>
          <p:cNvPr id="55" name="Straight Connector 50">
            <a:extLst>
              <a:ext uri="{FF2B5EF4-FFF2-40B4-BE49-F238E27FC236}">
                <a16:creationId xmlns:a16="http://schemas.microsoft.com/office/drawing/2014/main" xmlns="" id="{BD96A694-258D-4418-A83C-B9BA72FD44B8}"/>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flipV="1">
            <a:off x="8115300" y="1780927"/>
            <a:ext cx="0" cy="3390901"/>
          </a:xfrm>
          <a:prstGeom prst="line">
            <a:avLst/>
          </a:prstGeom>
          <a:ln w="44450">
            <a:solidFill>
              <a:srgbClr val="FFFFFF"/>
            </a:solidFill>
          </a:ln>
          <a:effectLst>
            <a:outerShdw blurRad="50800" dist="38100" dir="2700000" sx="88000" sy="88000" algn="tl" rotWithShape="0">
              <a:prstClr val="black">
                <a:alpha val="26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5465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248A2A-DF3A-4B0D-9A78-93696EB86AE1}"/>
              </a:ext>
            </a:extLst>
          </p:cNvPr>
          <p:cNvSpPr>
            <a:spLocks noGrp="1"/>
          </p:cNvSpPr>
          <p:nvPr>
            <p:ph type="title"/>
          </p:nvPr>
        </p:nvSpPr>
        <p:spPr/>
        <p:txBody>
          <a:bodyPr/>
          <a:lstStyle/>
          <a:p>
            <a:r>
              <a:rPr lang="en-IN" cap="none" dirty="0"/>
              <a:t>Molecular Lego</a:t>
            </a:r>
            <a:endParaRPr lang="en-IN" dirty="0"/>
          </a:p>
        </p:txBody>
      </p:sp>
      <p:sp>
        <p:nvSpPr>
          <p:cNvPr id="3" name="Content Placeholder 2">
            <a:extLst>
              <a:ext uri="{FF2B5EF4-FFF2-40B4-BE49-F238E27FC236}">
                <a16:creationId xmlns:a16="http://schemas.microsoft.com/office/drawing/2014/main" xmlns="" id="{4A0EF644-D8FC-49AD-A613-15C481A20199}"/>
              </a:ext>
            </a:extLst>
          </p:cNvPr>
          <p:cNvSpPr>
            <a:spLocks noGrp="1"/>
          </p:cNvSpPr>
          <p:nvPr>
            <p:ph idx="1"/>
          </p:nvPr>
        </p:nvSpPr>
        <p:spPr>
          <a:xfrm>
            <a:off x="700634" y="1788030"/>
            <a:ext cx="10691265" cy="4307970"/>
          </a:xfrm>
        </p:spPr>
        <p:txBody>
          <a:bodyPr>
            <a:normAutofit/>
          </a:bodyPr>
          <a:lstStyle/>
          <a:p>
            <a:pPr marL="0" indent="0" algn="l">
              <a:buNone/>
            </a:pPr>
            <a:endParaRPr lang="en-IN" sz="1800" b="0" i="0" u="none" strike="noStrike" baseline="0" dirty="0">
              <a:solidFill>
                <a:srgbClr val="000000"/>
              </a:solidFill>
              <a:latin typeface="Times New Roman" panose="02020603050405020304" pitchFamily="18" charset="0"/>
              <a:cs typeface="Times New Roman" panose="02020603050405020304" pitchFamily="18" charset="0"/>
            </a:endParaRPr>
          </a:p>
          <a:p>
            <a:pPr marR="650"/>
            <a:r>
              <a:rPr lang="en-IN" sz="2400" b="0" i="0" u="none" strike="noStrike" baseline="0" dirty="0">
                <a:latin typeface="Times New Roman" panose="02020603050405020304" pitchFamily="18" charset="0"/>
                <a:cs typeface="Times New Roman" panose="02020603050405020304" pitchFamily="18" charset="0"/>
              </a:rPr>
              <a:t>Beta-amino acids are </a:t>
            </a:r>
            <a:r>
              <a:rPr lang="en-US" sz="2400" b="0" i="0" u="none" strike="noStrike" baseline="0" dirty="0">
                <a:latin typeface="Times New Roman" panose="02020603050405020304" pitchFamily="18" charset="0"/>
                <a:cs typeface="Times New Roman" panose="02020603050405020304" pitchFamily="18" charset="0"/>
              </a:rPr>
              <a:t>molecules that are mostly not naturally occurring and whose general structure is slightly different from that of regular amino acids (alpha-amino acids) .</a:t>
            </a:r>
          </a:p>
          <a:p>
            <a:pPr marR="650"/>
            <a:r>
              <a:rPr lang="en-US" sz="2400" dirty="0">
                <a:latin typeface="Times New Roman" panose="02020603050405020304" pitchFamily="18" charset="0"/>
                <a:cs typeface="Times New Roman" panose="02020603050405020304" pitchFamily="18" charset="0"/>
              </a:rPr>
              <a:t>N</a:t>
            </a:r>
            <a:r>
              <a:rPr lang="en-US" sz="2400" b="0" i="0" u="none" strike="noStrike" baseline="0" dirty="0">
                <a:latin typeface="Times New Roman" panose="02020603050405020304" pitchFamily="18" charset="0"/>
                <a:cs typeface="Times New Roman" panose="02020603050405020304" pitchFamily="18" charset="0"/>
              </a:rPr>
              <a:t>atural proteins and these new molecules involve chains of molecules connected by single bonds that leave the structure with a lot of freedom to bend at locations all along its length.</a:t>
            </a:r>
            <a:endParaRPr lang="en-IN" sz="2400" b="0" i="0" u="none" strike="noStrike" baseline="0" dirty="0">
              <a:solidFill>
                <a:srgbClr val="000000"/>
              </a:solidFill>
              <a:latin typeface="Times New Roman" panose="02020603050405020304" pitchFamily="18" charset="0"/>
              <a:cs typeface="Times New Roman" panose="02020603050405020304" pitchFamily="18" charset="0"/>
            </a:endParaRPr>
          </a:p>
          <a:p>
            <a:pPr marL="0" marR="650" indent="0">
              <a:buNone/>
            </a:pPr>
            <a:endParaRPr lang="en-IN" sz="2400" b="0" i="0" u="none" strike="noStrike" baseline="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3278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248A2A-DF3A-4B0D-9A78-93696EB86AE1}"/>
              </a:ext>
            </a:extLst>
          </p:cNvPr>
          <p:cNvSpPr>
            <a:spLocks noGrp="1"/>
          </p:cNvSpPr>
          <p:nvPr>
            <p:ph type="title"/>
          </p:nvPr>
        </p:nvSpPr>
        <p:spPr/>
        <p:txBody>
          <a:bodyPr/>
          <a:lstStyle/>
          <a:p>
            <a:r>
              <a:rPr lang="en-IN" cap="none" dirty="0"/>
              <a:t>Molecular Lego</a:t>
            </a:r>
            <a:endParaRPr lang="en-IN" dirty="0"/>
          </a:p>
        </p:txBody>
      </p:sp>
      <p:sp>
        <p:nvSpPr>
          <p:cNvPr id="3" name="Content Placeholder 2">
            <a:extLst>
              <a:ext uri="{FF2B5EF4-FFF2-40B4-BE49-F238E27FC236}">
                <a16:creationId xmlns:a16="http://schemas.microsoft.com/office/drawing/2014/main" xmlns="" id="{4A0EF644-D8FC-49AD-A613-15C481A20199}"/>
              </a:ext>
            </a:extLst>
          </p:cNvPr>
          <p:cNvSpPr>
            <a:spLocks noGrp="1"/>
          </p:cNvSpPr>
          <p:nvPr>
            <p:ph idx="1"/>
          </p:nvPr>
        </p:nvSpPr>
        <p:spPr>
          <a:xfrm>
            <a:off x="700634" y="2772099"/>
            <a:ext cx="10691265" cy="4307970"/>
          </a:xfrm>
        </p:spPr>
        <p:txBody>
          <a:bodyPr>
            <a:normAutofit/>
          </a:bodyPr>
          <a:lstStyle/>
          <a:p>
            <a:r>
              <a:rPr lang="en-US" sz="2400" dirty="0">
                <a:latin typeface="Times New Roman" panose="02020603050405020304" pitchFamily="18" charset="0"/>
                <a:cs typeface="Times New Roman" panose="02020603050405020304" pitchFamily="18" charset="0"/>
              </a:rPr>
              <a:t>The </a:t>
            </a:r>
            <a:r>
              <a:rPr lang="en-US" sz="2400" b="0" i="0" u="none" strike="noStrike" baseline="0" dirty="0">
                <a:latin typeface="Times New Roman" panose="02020603050405020304" pitchFamily="18" charset="0"/>
                <a:cs typeface="Times New Roman" panose="02020603050405020304" pitchFamily="18" charset="0"/>
              </a:rPr>
              <a:t>way one of these molecules bends in acquiring its final shape depends on the complex interplay of attractive and repulsive forces arising when different building block all along the chain are brought closer together. </a:t>
            </a:r>
          </a:p>
          <a:p>
            <a:pPr marR="650"/>
            <a:r>
              <a:rPr lang="en-US" sz="2400" dirty="0">
                <a:latin typeface="Times New Roman" panose="02020603050405020304" pitchFamily="18" charset="0"/>
                <a:cs typeface="Times New Roman" panose="02020603050405020304" pitchFamily="18" charset="0"/>
              </a:rPr>
              <a:t> To eliminate the usual folding process altogether in order to gain more control over the shape of the final product.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3928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5A1BDA6B-A435-42F3-9544-339401894236}"/>
              </a:ext>
            </a:extLst>
          </p:cNvPr>
          <p:cNvPicPr>
            <a:picLocks noChangeAspect="1"/>
          </p:cNvPicPr>
          <p:nvPr/>
        </p:nvPicPr>
        <p:blipFill rotWithShape="1">
          <a:blip r:embed="rId2"/>
          <a:srcRect l="10279" t="22318" r="35412" b="61682"/>
          <a:stretch/>
        </p:blipFill>
        <p:spPr>
          <a:xfrm>
            <a:off x="444136" y="215537"/>
            <a:ext cx="11486605" cy="6287588"/>
          </a:xfrm>
          <a:prstGeom prst="rect">
            <a:avLst/>
          </a:prstGeom>
        </p:spPr>
      </p:pic>
    </p:spTree>
    <p:extLst>
      <p:ext uri="{BB962C8B-B14F-4D97-AF65-F5344CB8AC3E}">
        <p14:creationId xmlns:p14="http://schemas.microsoft.com/office/powerpoint/2010/main" val="3965612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248A2A-DF3A-4B0D-9A78-93696EB86AE1}"/>
              </a:ext>
            </a:extLst>
          </p:cNvPr>
          <p:cNvSpPr>
            <a:spLocks noGrp="1"/>
          </p:cNvSpPr>
          <p:nvPr>
            <p:ph type="title"/>
          </p:nvPr>
        </p:nvSpPr>
        <p:spPr/>
        <p:txBody>
          <a:bodyPr/>
          <a:lstStyle/>
          <a:p>
            <a:r>
              <a:rPr lang="en-IN" cap="none" dirty="0"/>
              <a:t>Molecular Lego</a:t>
            </a:r>
            <a:endParaRPr lang="en-IN" dirty="0"/>
          </a:p>
        </p:txBody>
      </p:sp>
      <p:sp>
        <p:nvSpPr>
          <p:cNvPr id="3" name="Content Placeholder 2">
            <a:extLst>
              <a:ext uri="{FF2B5EF4-FFF2-40B4-BE49-F238E27FC236}">
                <a16:creationId xmlns:a16="http://schemas.microsoft.com/office/drawing/2014/main" xmlns="" id="{4A0EF644-D8FC-49AD-A613-15C481A20199}"/>
              </a:ext>
            </a:extLst>
          </p:cNvPr>
          <p:cNvSpPr>
            <a:spLocks noGrp="1"/>
          </p:cNvSpPr>
          <p:nvPr>
            <p:ph idx="1"/>
          </p:nvPr>
        </p:nvSpPr>
        <p:spPr>
          <a:xfrm>
            <a:off x="750367" y="2162496"/>
            <a:ext cx="10691265" cy="3773407"/>
          </a:xfrm>
        </p:spPr>
        <p:txBody>
          <a:bodyPr>
            <a:normAutofit fontScale="62500" lnSpcReduction="20000"/>
          </a:bodyPr>
          <a:lstStyle/>
          <a:p>
            <a:pPr algn="l"/>
            <a:endParaRPr lang="en-IN" sz="1800" b="0" i="0" u="none" strike="noStrike" baseline="0" dirty="0">
              <a:solidFill>
                <a:srgbClr val="000000"/>
              </a:solidFill>
              <a:latin typeface="Times New Roman" panose="02020603050405020304" pitchFamily="18" charset="0"/>
            </a:endParaRPr>
          </a:p>
          <a:p>
            <a:pPr algn="just"/>
            <a:r>
              <a:rPr lang="en-IN" sz="3800" dirty="0">
                <a:latin typeface="Times New Roman" panose="02020603050405020304" pitchFamily="18" charset="0"/>
                <a:cs typeface="Times New Roman" panose="02020603050405020304" pitchFamily="18" charset="0"/>
              </a:rPr>
              <a:t>Thus, r</a:t>
            </a:r>
            <a:r>
              <a:rPr lang="en-IN" sz="3800" b="0" i="0" u="none" strike="noStrike" baseline="0" dirty="0">
                <a:latin typeface="Times New Roman" panose="02020603050405020304" pitchFamily="18" charset="0"/>
                <a:cs typeface="Times New Roman" panose="02020603050405020304" pitchFamily="18" charset="0"/>
              </a:rPr>
              <a:t>igid building blocks that </a:t>
            </a:r>
            <a:r>
              <a:rPr lang="en-US" sz="3800" b="0" i="0" u="none" strike="noStrike" baseline="0" dirty="0">
                <a:latin typeface="Times New Roman" panose="02020603050405020304" pitchFamily="18" charset="0"/>
                <a:cs typeface="Times New Roman" panose="02020603050405020304" pitchFamily="18" charset="0"/>
              </a:rPr>
              <a:t>could be attached to one another through </a:t>
            </a:r>
            <a:r>
              <a:rPr lang="en-US" sz="3800" b="0" i="1" u="none" strike="noStrike" baseline="0" dirty="0">
                <a:latin typeface="Times New Roman" panose="02020603050405020304" pitchFamily="18" charset="0"/>
                <a:cs typeface="Times New Roman" panose="02020603050405020304" pitchFamily="18" charset="0"/>
              </a:rPr>
              <a:t>pairs </a:t>
            </a:r>
            <a:r>
              <a:rPr lang="en-US" sz="3800" b="0" i="0" u="none" strike="noStrike" baseline="0" dirty="0">
                <a:latin typeface="Times New Roman" panose="02020603050405020304" pitchFamily="18" charset="0"/>
                <a:cs typeface="Times New Roman" panose="02020603050405020304" pitchFamily="18" charset="0"/>
              </a:rPr>
              <a:t>of bonds </a:t>
            </a:r>
            <a:r>
              <a:rPr lang="en-US" sz="3800" dirty="0">
                <a:latin typeface="Times New Roman" panose="02020603050405020304" pitchFamily="18" charset="0"/>
                <a:cs typeface="Times New Roman" panose="02020603050405020304" pitchFamily="18" charset="0"/>
              </a:rPr>
              <a:t>to </a:t>
            </a:r>
            <a:r>
              <a:rPr lang="en-US" sz="3800" b="0" i="0" u="none" strike="noStrike" baseline="0" dirty="0">
                <a:latin typeface="Times New Roman" panose="02020603050405020304" pitchFamily="18" charset="0"/>
                <a:cs typeface="Times New Roman" panose="02020603050405020304" pitchFamily="18" charset="0"/>
              </a:rPr>
              <a:t>create rigid,  </a:t>
            </a:r>
            <a:r>
              <a:rPr lang="en-IN" sz="3800" b="0" i="0" u="none" strike="noStrike" baseline="0" dirty="0">
                <a:latin typeface="Times New Roman" panose="02020603050405020304" pitchFamily="18" charset="0"/>
                <a:cs typeface="Times New Roman" panose="02020603050405020304" pitchFamily="18" charset="0"/>
              </a:rPr>
              <a:t>ladder </a:t>
            </a:r>
            <a:r>
              <a:rPr lang="en-IN" sz="3800" dirty="0">
                <a:latin typeface="Times New Roman" panose="02020603050405020304" pitchFamily="18" charset="0"/>
                <a:cs typeface="Times New Roman" panose="02020603050405020304" pitchFamily="18" charset="0"/>
              </a:rPr>
              <a:t>l</a:t>
            </a:r>
            <a:r>
              <a:rPr lang="en-IN" sz="3800" b="0" i="0" u="none" strike="noStrike" baseline="0" dirty="0">
                <a:latin typeface="Times New Roman" panose="02020603050405020304" pitchFamily="18" charset="0"/>
                <a:cs typeface="Times New Roman" panose="02020603050405020304" pitchFamily="18" charset="0"/>
              </a:rPr>
              <a:t>ike macromolecules were invented.</a:t>
            </a:r>
            <a:endParaRPr lang="en-IN" sz="3800" b="0" i="0" u="none" strike="noStrike" baseline="0" dirty="0">
              <a:solidFill>
                <a:srgbClr val="000000"/>
              </a:solidFill>
              <a:latin typeface="Times New Roman" panose="02020603050405020304" pitchFamily="18" charset="0"/>
              <a:cs typeface="Times New Roman" panose="02020603050405020304" pitchFamily="18" charset="0"/>
            </a:endParaRPr>
          </a:p>
          <a:p>
            <a:pPr algn="just"/>
            <a:r>
              <a:rPr lang="en-IN" sz="3800" b="0" i="0" u="none" strike="noStrike" baseline="0" dirty="0">
                <a:latin typeface="Times New Roman" panose="02020603050405020304" pitchFamily="18" charset="0"/>
                <a:cs typeface="Times New Roman" panose="02020603050405020304" pitchFamily="18" charset="0"/>
              </a:rPr>
              <a:t>1987 J. Fraser  </a:t>
            </a:r>
            <a:r>
              <a:rPr lang="en-US" sz="3800" b="0" i="0" u="none" strike="noStrike" baseline="0" dirty="0">
                <a:latin typeface="Times New Roman" panose="02020603050405020304" pitchFamily="18" charset="0"/>
                <a:cs typeface="Times New Roman" panose="02020603050405020304" pitchFamily="18" charset="0"/>
              </a:rPr>
              <a:t>Stoddart  at the University of Sheffield in England, introduced the concept  of a </a:t>
            </a:r>
            <a:r>
              <a:rPr lang="en-US" sz="3800" b="1" i="0" u="none" strike="noStrike" baseline="0" dirty="0">
                <a:latin typeface="Times New Roman" panose="02020603050405020304" pitchFamily="18" charset="0"/>
                <a:cs typeface="Times New Roman" panose="02020603050405020304" pitchFamily="18" charset="0"/>
              </a:rPr>
              <a:t>“molecular Lego Set” </a:t>
            </a:r>
            <a:r>
              <a:rPr lang="en-US" sz="3800" b="0" i="0" u="none" strike="noStrike" baseline="0" dirty="0">
                <a:latin typeface="Times New Roman" panose="02020603050405020304" pitchFamily="18" charset="0"/>
                <a:cs typeface="Times New Roman" panose="02020603050405020304" pitchFamily="18" charset="0"/>
              </a:rPr>
              <a:t>by creating  mo</a:t>
            </a:r>
            <a:r>
              <a:rPr lang="en-US" sz="3800" dirty="0">
                <a:latin typeface="Times New Roman" panose="02020603050405020304" pitchFamily="18" charset="0"/>
                <a:cs typeface="Times New Roman" panose="02020603050405020304" pitchFamily="18" charset="0"/>
              </a:rPr>
              <a:t>l</a:t>
            </a:r>
            <a:r>
              <a:rPr lang="en-US" sz="3800" b="0" i="0" u="none" strike="noStrike" baseline="0" dirty="0">
                <a:latin typeface="Times New Roman" panose="02020603050405020304" pitchFamily="18" charset="0"/>
                <a:cs typeface="Times New Roman" panose="02020603050405020304" pitchFamily="18" charset="0"/>
              </a:rPr>
              <a:t>ecular belts and collars from building</a:t>
            </a:r>
            <a:r>
              <a:rPr lang="en-IN" sz="3800" dirty="0">
                <a:latin typeface="Times New Roman" panose="02020603050405020304" pitchFamily="18" charset="0"/>
                <a:cs typeface="Times New Roman" panose="02020603050405020304" pitchFamily="18" charset="0"/>
              </a:rPr>
              <a:t> </a:t>
            </a:r>
            <a:r>
              <a:rPr lang="en-IN" sz="3800" b="0" i="0" u="none" strike="noStrike" baseline="0" dirty="0">
                <a:latin typeface="Times New Roman" panose="02020603050405020304" pitchFamily="18" charset="0"/>
                <a:cs typeface="Times New Roman" panose="02020603050405020304" pitchFamily="18" charset="0"/>
              </a:rPr>
              <a:t>blocks. </a:t>
            </a:r>
          </a:p>
          <a:p>
            <a:pPr algn="just"/>
            <a:r>
              <a:rPr lang="en-IN" sz="3800" dirty="0">
                <a:latin typeface="Times New Roman" panose="02020603050405020304" pitchFamily="18" charset="0"/>
                <a:cs typeface="Times New Roman" panose="02020603050405020304" pitchFamily="18" charset="0"/>
              </a:rPr>
              <a:t>These novel molecular building blocks called </a:t>
            </a:r>
            <a:r>
              <a:rPr lang="en-IN" sz="3800" b="1" dirty="0">
                <a:latin typeface="Times New Roman" panose="02020603050405020304" pitchFamily="18" charset="0"/>
                <a:cs typeface="Times New Roman" panose="02020603050405020304" pitchFamily="18" charset="0"/>
              </a:rPr>
              <a:t>Bis- amino acids.</a:t>
            </a:r>
          </a:p>
          <a:p>
            <a:pPr algn="just"/>
            <a:r>
              <a:rPr lang="en-IN" sz="3800" b="1" dirty="0">
                <a:latin typeface="Times New Roman" panose="02020603050405020304" pitchFamily="18" charset="0"/>
                <a:cs typeface="Times New Roman" panose="02020603050405020304" pitchFamily="18" charset="0"/>
              </a:rPr>
              <a:t> </a:t>
            </a:r>
            <a:r>
              <a:rPr lang="en-IN" sz="3800" dirty="0">
                <a:latin typeface="Times New Roman" panose="02020603050405020304" pitchFamily="18" charset="0"/>
                <a:cs typeface="Times New Roman" panose="02020603050405020304" pitchFamily="18" charset="0"/>
              </a:rPr>
              <a:t>These can be strung together to form protein like structures that have rigid, readily predictable and designable shapes.</a:t>
            </a:r>
          </a:p>
        </p:txBody>
      </p:sp>
    </p:spTree>
    <p:extLst>
      <p:ext uri="{BB962C8B-B14F-4D97-AF65-F5344CB8AC3E}">
        <p14:creationId xmlns:p14="http://schemas.microsoft.com/office/powerpoint/2010/main" val="15255288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248A2A-DF3A-4B0D-9A78-93696EB86AE1}"/>
              </a:ext>
            </a:extLst>
          </p:cNvPr>
          <p:cNvSpPr>
            <a:spLocks noGrp="1"/>
          </p:cNvSpPr>
          <p:nvPr>
            <p:ph type="title"/>
          </p:nvPr>
        </p:nvSpPr>
        <p:spPr/>
        <p:txBody>
          <a:bodyPr/>
          <a:lstStyle/>
          <a:p>
            <a:r>
              <a:rPr lang="en-IN" cap="none" dirty="0"/>
              <a:t>Molecular Lego</a:t>
            </a:r>
            <a:endParaRPr lang="en-IN" dirty="0"/>
          </a:p>
        </p:txBody>
      </p:sp>
      <p:sp>
        <p:nvSpPr>
          <p:cNvPr id="3" name="Content Placeholder 2">
            <a:extLst>
              <a:ext uri="{FF2B5EF4-FFF2-40B4-BE49-F238E27FC236}">
                <a16:creationId xmlns:a16="http://schemas.microsoft.com/office/drawing/2014/main" xmlns="" id="{4A0EF644-D8FC-49AD-A613-15C481A20199}"/>
              </a:ext>
            </a:extLst>
          </p:cNvPr>
          <p:cNvSpPr>
            <a:spLocks noGrp="1"/>
          </p:cNvSpPr>
          <p:nvPr>
            <p:ph idx="1"/>
          </p:nvPr>
        </p:nvSpPr>
        <p:spPr>
          <a:xfrm>
            <a:off x="700634" y="1833877"/>
            <a:ext cx="6573433" cy="4055422"/>
          </a:xfrm>
        </p:spPr>
        <p:txBody>
          <a:bodyPr>
            <a:normAutofit/>
          </a:bodyPr>
          <a:lstStyle/>
          <a:p>
            <a:pPr algn="just"/>
            <a:r>
              <a:rPr lang="en-IN" sz="2400" dirty="0">
                <a:latin typeface="Times New Roman" panose="02020603050405020304" pitchFamily="18" charset="0"/>
                <a:cs typeface="Times New Roman" panose="02020603050405020304" pitchFamily="18" charset="0"/>
              </a:rPr>
              <a:t> Potential applications of these </a:t>
            </a:r>
            <a:r>
              <a:rPr lang="en-IN" sz="2400" b="1" dirty="0">
                <a:latin typeface="Times New Roman" panose="02020603050405020304" pitchFamily="18" charset="0"/>
                <a:cs typeface="Times New Roman" panose="02020603050405020304" pitchFamily="18" charset="0"/>
              </a:rPr>
              <a:t>Bis- Peptides </a:t>
            </a:r>
            <a:r>
              <a:rPr lang="en-IN" sz="2400" dirty="0">
                <a:latin typeface="Times New Roman" panose="02020603050405020304" pitchFamily="18" charset="0"/>
                <a:cs typeface="Times New Roman" panose="02020603050405020304" pitchFamily="18" charset="0"/>
              </a:rPr>
              <a:t>include </a:t>
            </a:r>
            <a:r>
              <a:rPr lang="en-IN" sz="2400" dirty="0">
                <a:solidFill>
                  <a:srgbClr val="FF0000"/>
                </a:solidFill>
                <a:latin typeface="Times New Roman" panose="02020603050405020304" pitchFamily="18" charset="0"/>
                <a:cs typeface="Times New Roman" panose="02020603050405020304" pitchFamily="18" charset="0"/>
              </a:rPr>
              <a:t>medicines, enzymes for catalysing useful, reactions, chemical sensors, nanoscale valves, computer storage devices.</a:t>
            </a:r>
          </a:p>
          <a:p>
            <a:pPr algn="just"/>
            <a:r>
              <a:rPr lang="en-US" sz="2400" dirty="0">
                <a:latin typeface="Times New Roman" panose="02020603050405020304" pitchFamily="18" charset="0"/>
                <a:cs typeface="Times New Roman" panose="02020603050405020304" pitchFamily="18" charset="0"/>
              </a:rPr>
              <a:t>C</a:t>
            </a:r>
            <a:r>
              <a:rPr lang="en-US" sz="2400" b="0" i="0" u="none" strike="noStrike" baseline="0" dirty="0">
                <a:latin typeface="Times New Roman" panose="02020603050405020304" pitchFamily="18" charset="0"/>
                <a:cs typeface="Times New Roman" panose="02020603050405020304" pitchFamily="18" charset="0"/>
              </a:rPr>
              <a:t>hemical structure called a</a:t>
            </a:r>
            <a:r>
              <a:rPr lang="en-US" sz="2400" b="1" i="0" u="none" strike="noStrike" baseline="0" dirty="0">
                <a:latin typeface="Times New Roman" panose="02020603050405020304" pitchFamily="18" charset="0"/>
                <a:cs typeface="Times New Roman" panose="02020603050405020304" pitchFamily="18" charset="0"/>
              </a:rPr>
              <a:t> dik</a:t>
            </a:r>
            <a:r>
              <a:rPr lang="en-US" sz="2400" b="1" dirty="0">
                <a:latin typeface="Times New Roman" panose="02020603050405020304" pitchFamily="18" charset="0"/>
                <a:cs typeface="Times New Roman" panose="02020603050405020304" pitchFamily="18" charset="0"/>
              </a:rPr>
              <a:t>e</a:t>
            </a:r>
            <a:r>
              <a:rPr lang="en-US" sz="2400" b="1" i="0" u="none" strike="noStrike" baseline="0" dirty="0">
                <a:latin typeface="Times New Roman" panose="02020603050405020304" pitchFamily="18" charset="0"/>
                <a:cs typeface="Times New Roman" panose="02020603050405020304" pitchFamily="18" charset="0"/>
              </a:rPr>
              <a:t>topiperazine </a:t>
            </a:r>
            <a:r>
              <a:rPr lang="en-US" sz="2400" b="0" i="0" u="none" strike="noStrike" baseline="0" dirty="0">
                <a:latin typeface="Times New Roman" panose="02020603050405020304" pitchFamily="18" charset="0"/>
                <a:cs typeface="Times New Roman" panose="02020603050405020304" pitchFamily="18" charset="0"/>
              </a:rPr>
              <a:t>forms when six atoms join into a ring containing</a:t>
            </a:r>
            <a:r>
              <a:rPr lang="en-IN" sz="2400" b="0" i="0" u="none" strike="noStrike" baseline="0" dirty="0">
                <a:latin typeface="Times New Roman" panose="02020603050405020304" pitchFamily="18" charset="0"/>
                <a:cs typeface="Times New Roman" panose="02020603050405020304" pitchFamily="18" charset="0"/>
              </a:rPr>
              <a:t> two amide bonds.</a:t>
            </a:r>
          </a:p>
        </p:txBody>
      </p:sp>
      <p:pic>
        <p:nvPicPr>
          <p:cNvPr id="4" name="Picture 3"/>
          <p:cNvPicPr>
            <a:picLocks noChangeAspect="1"/>
          </p:cNvPicPr>
          <p:nvPr/>
        </p:nvPicPr>
        <p:blipFill>
          <a:blip r:embed="rId2"/>
          <a:stretch>
            <a:fillRect/>
          </a:stretch>
        </p:blipFill>
        <p:spPr>
          <a:xfrm>
            <a:off x="7620451" y="1601763"/>
            <a:ext cx="4387532" cy="3419981"/>
          </a:xfrm>
          <a:prstGeom prst="rect">
            <a:avLst/>
          </a:prstGeom>
        </p:spPr>
      </p:pic>
    </p:spTree>
    <p:extLst>
      <p:ext uri="{BB962C8B-B14F-4D97-AF65-F5344CB8AC3E}">
        <p14:creationId xmlns:p14="http://schemas.microsoft.com/office/powerpoint/2010/main" val="342493191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248A2A-DF3A-4B0D-9A78-93696EB86AE1}"/>
              </a:ext>
            </a:extLst>
          </p:cNvPr>
          <p:cNvSpPr>
            <a:spLocks noGrp="1"/>
          </p:cNvSpPr>
          <p:nvPr>
            <p:ph type="title"/>
          </p:nvPr>
        </p:nvSpPr>
        <p:spPr/>
        <p:txBody>
          <a:bodyPr/>
          <a:lstStyle/>
          <a:p>
            <a:r>
              <a:rPr lang="en-IN" cap="none" dirty="0"/>
              <a:t>Molecular Lego</a:t>
            </a:r>
            <a:endParaRPr lang="en-IN" dirty="0"/>
          </a:p>
        </p:txBody>
      </p:sp>
      <p:sp>
        <p:nvSpPr>
          <p:cNvPr id="3" name="Content Placeholder 2">
            <a:extLst>
              <a:ext uri="{FF2B5EF4-FFF2-40B4-BE49-F238E27FC236}">
                <a16:creationId xmlns:a16="http://schemas.microsoft.com/office/drawing/2014/main" xmlns="" id="{4A0EF644-D8FC-49AD-A613-15C481A20199}"/>
              </a:ext>
            </a:extLst>
          </p:cNvPr>
          <p:cNvSpPr>
            <a:spLocks noGrp="1"/>
          </p:cNvSpPr>
          <p:nvPr>
            <p:ph idx="1"/>
          </p:nvPr>
        </p:nvSpPr>
        <p:spPr>
          <a:xfrm>
            <a:off x="700634" y="2031869"/>
            <a:ext cx="10691265" cy="4055422"/>
          </a:xfrm>
        </p:spPr>
        <p:txBody>
          <a:bodyPr>
            <a:normAutofit/>
          </a:bodyPr>
          <a:lstStyle/>
          <a:p>
            <a:pPr algn="just"/>
            <a:r>
              <a:rPr lang="en-US" sz="2400" dirty="0">
                <a:latin typeface="Times New Roman" panose="02020603050405020304" pitchFamily="18" charset="0"/>
                <a:cs typeface="Times New Roman" panose="02020603050405020304" pitchFamily="18" charset="0"/>
              </a:rPr>
              <a:t>E</a:t>
            </a:r>
            <a:r>
              <a:rPr lang="en-US" sz="2400" b="0" i="0" u="none" strike="noStrike" baseline="0" dirty="0">
                <a:latin typeface="Times New Roman" panose="02020603050405020304" pitchFamily="18" charset="0"/>
                <a:cs typeface="Times New Roman" panose="02020603050405020304" pitchFamily="18" charset="0"/>
              </a:rPr>
              <a:t>ach monomer would consist of a rigid molecule of mostly carbon atoms with two amino acid groups integrated into it.</a:t>
            </a:r>
          </a:p>
          <a:p>
            <a:pPr algn="just"/>
            <a:r>
              <a:rPr lang="en-US" sz="2400" b="0" i="0" u="none" strike="noStrike" baseline="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a:t>
            </a:r>
            <a:r>
              <a:rPr lang="en-US" sz="2400" b="0" i="0" u="none" strike="noStrike" baseline="0" dirty="0">
                <a:latin typeface="Times New Roman" panose="02020603050405020304" pitchFamily="18" charset="0"/>
                <a:cs typeface="Times New Roman" panose="02020603050405020304" pitchFamily="18" charset="0"/>
              </a:rPr>
              <a:t>nd the amines and </a:t>
            </a:r>
            <a:r>
              <a:rPr lang="en-US" sz="2400" b="0" i="0" u="none" strike="noStrike" baseline="0" dirty="0" err="1">
                <a:latin typeface="Times New Roman" panose="02020603050405020304" pitchFamily="18" charset="0"/>
                <a:cs typeface="Times New Roman" panose="02020603050405020304" pitchFamily="18" charset="0"/>
              </a:rPr>
              <a:t>carboxyls</a:t>
            </a:r>
            <a:r>
              <a:rPr lang="en-US" sz="2400" b="0" i="0" u="none" strike="noStrike" baseline="0" dirty="0">
                <a:latin typeface="Times New Roman" panose="02020603050405020304" pitchFamily="18" charset="0"/>
                <a:cs typeface="Times New Roman" panose="02020603050405020304" pitchFamily="18" charset="0"/>
              </a:rPr>
              <a:t> of both amino acids would he available for bonding to other monomers. </a:t>
            </a:r>
          </a:p>
          <a:p>
            <a:pPr algn="just"/>
            <a:r>
              <a:rPr lang="en-US" sz="2400" dirty="0">
                <a:latin typeface="Times New Roman" panose="02020603050405020304" pitchFamily="18" charset="0"/>
                <a:cs typeface="Times New Roman" panose="02020603050405020304" pitchFamily="18" charset="0"/>
              </a:rPr>
              <a:t>Two monomers would join by having an amino acid group on each one reacting together to form a diketopiperazine ring.</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698665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248A2A-DF3A-4B0D-9A78-93696EB86AE1}"/>
              </a:ext>
            </a:extLst>
          </p:cNvPr>
          <p:cNvSpPr>
            <a:spLocks noGrp="1"/>
          </p:cNvSpPr>
          <p:nvPr>
            <p:ph type="title"/>
          </p:nvPr>
        </p:nvSpPr>
        <p:spPr/>
        <p:txBody>
          <a:bodyPr/>
          <a:lstStyle/>
          <a:p>
            <a:r>
              <a:rPr lang="en-IN" cap="none" dirty="0"/>
              <a:t>Molecular Lego</a:t>
            </a:r>
            <a:endParaRPr lang="en-IN" dirty="0"/>
          </a:p>
        </p:txBody>
      </p:sp>
      <p:sp>
        <p:nvSpPr>
          <p:cNvPr id="3" name="Content Placeholder 2">
            <a:extLst>
              <a:ext uri="{FF2B5EF4-FFF2-40B4-BE49-F238E27FC236}">
                <a16:creationId xmlns:a16="http://schemas.microsoft.com/office/drawing/2014/main" xmlns="" id="{4A0EF644-D8FC-49AD-A613-15C481A20199}"/>
              </a:ext>
            </a:extLst>
          </p:cNvPr>
          <p:cNvSpPr>
            <a:spLocks noGrp="1"/>
          </p:cNvSpPr>
          <p:nvPr>
            <p:ph idx="1"/>
          </p:nvPr>
        </p:nvSpPr>
        <p:spPr/>
        <p:txBody>
          <a:bodyPr>
            <a:normAutofit/>
          </a:bodyPr>
          <a:lstStyle/>
          <a:p>
            <a:pPr marL="0" indent="0" algn="l">
              <a:buNone/>
            </a:pPr>
            <a:endParaRPr lang="en-IN" sz="2400" b="0" i="0" u="none" strike="noStrike" baseline="0" dirty="0">
              <a:solidFill>
                <a:srgbClr val="000000"/>
              </a:solidFill>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The structure was called</a:t>
            </a:r>
            <a:r>
              <a:rPr lang="en-US" sz="2800" b="0" i="0" u="none" strike="noStrike" baseline="0" dirty="0">
                <a:latin typeface="Times New Roman" panose="02020603050405020304" pitchFamily="18" charset="0"/>
                <a:cs typeface="Times New Roman" panose="02020603050405020304" pitchFamily="18" charset="0"/>
              </a:rPr>
              <a:t> bis-amino acid ("bis" meaning "twice") because each one contains two amino acids. </a:t>
            </a:r>
          </a:p>
          <a:p>
            <a:r>
              <a:rPr lang="en-US" sz="2800" b="0" i="0" u="none" strike="noStrike" baseline="0" dirty="0">
                <a:latin typeface="Times New Roman" panose="02020603050405020304" pitchFamily="18" charset="0"/>
                <a:cs typeface="Times New Roman" panose="02020603050405020304" pitchFamily="18" charset="0"/>
              </a:rPr>
              <a:t>And just as chains of amino acids are called peptides, they were named  "bis-peptides." </a:t>
            </a:r>
            <a:endParaRPr lang="en-IN" sz="3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172881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776E24C-25EB-47BD-81CA-8FDFC3737816}"/>
              </a:ext>
            </a:extLst>
          </p:cNvPr>
          <p:cNvSpPr>
            <a:spLocks noGrp="1"/>
          </p:cNvSpPr>
          <p:nvPr>
            <p:ph type="title"/>
          </p:nvPr>
        </p:nvSpPr>
        <p:spPr/>
        <p:txBody>
          <a:bodyPr/>
          <a:lstStyle/>
          <a:p>
            <a:r>
              <a:rPr lang="en-IN" cap="none" dirty="0" smtClean="0"/>
              <a:t>Molecular Lego</a:t>
            </a:r>
            <a:endParaRPr lang="en-IN" cap="none" dirty="0"/>
          </a:p>
        </p:txBody>
      </p:sp>
      <p:sp>
        <p:nvSpPr>
          <p:cNvPr id="3" name="Content Placeholder 2">
            <a:extLst>
              <a:ext uri="{FF2B5EF4-FFF2-40B4-BE49-F238E27FC236}">
                <a16:creationId xmlns:a16="http://schemas.microsoft.com/office/drawing/2014/main" xmlns="" id="{B99B4E7B-4FB0-4C7B-89CC-D212A2A94E6E}"/>
              </a:ext>
            </a:extLst>
          </p:cNvPr>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CREATING NEW </a:t>
            </a:r>
            <a:r>
              <a:rPr lang="en-US" sz="2400" dirty="0" smtClean="0">
                <a:latin typeface="Times New Roman" panose="02020603050405020304" pitchFamily="18" charset="0"/>
                <a:cs typeface="Times New Roman" panose="02020603050405020304" pitchFamily="18" charset="0"/>
              </a:rPr>
              <a:t>NANOSTRUCTURES: Proteins are </a:t>
            </a:r>
            <a:r>
              <a:rPr lang="en-US" sz="2400" dirty="0">
                <a:latin typeface="Times New Roman" panose="02020603050405020304" pitchFamily="18" charset="0"/>
                <a:cs typeface="Times New Roman" panose="02020603050405020304" pitchFamily="18" charset="0"/>
              </a:rPr>
              <a:t>made </a:t>
            </a:r>
            <a:r>
              <a:rPr lang="en-US" sz="2400" dirty="0" smtClean="0">
                <a:latin typeface="Times New Roman" panose="02020603050405020304" pitchFamily="18" charset="0"/>
                <a:cs typeface="Times New Roman" panose="02020603050405020304" pitchFamily="18" charset="0"/>
              </a:rPr>
              <a:t>practically </a:t>
            </a:r>
            <a:r>
              <a:rPr lang="en-US" sz="2400" dirty="0">
                <a:latin typeface="Times New Roman" panose="02020603050405020304" pitchFamily="18" charset="0"/>
                <a:cs typeface="Times New Roman" panose="02020603050405020304" pitchFamily="18" charset="0"/>
              </a:rPr>
              <a:t>with a collection of building-block </a:t>
            </a:r>
            <a:r>
              <a:rPr lang="en-US" sz="2400" dirty="0" smtClean="0">
                <a:latin typeface="Times New Roman" panose="02020603050405020304" pitchFamily="18" charset="0"/>
                <a:cs typeface="Times New Roman" panose="02020603050405020304" pitchFamily="18" charset="0"/>
              </a:rPr>
              <a:t>of molecules </a:t>
            </a:r>
            <a:r>
              <a:rPr lang="en-US" sz="2400" dirty="0">
                <a:latin typeface="Times New Roman" panose="02020603050405020304" pitchFamily="18" charset="0"/>
                <a:cs typeface="Times New Roman" panose="02020603050405020304" pitchFamily="18" charset="0"/>
              </a:rPr>
              <a:t>developed to Join together and form rigid structures whose overall shapes are completely preplanned by the designer, like a model made a tiny, oddly shaped Lego bricks.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9275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3D62E2-701C-4321-B08A-EDBC570DB44D}"/>
              </a:ext>
            </a:extLst>
          </p:cNvPr>
          <p:cNvSpPr>
            <a:spLocks noGrp="1"/>
          </p:cNvSpPr>
          <p:nvPr>
            <p:ph type="title"/>
          </p:nvPr>
        </p:nvSpPr>
        <p:spPr/>
        <p:txBody>
          <a:bodyPr/>
          <a:lstStyle/>
          <a:p>
            <a:r>
              <a:rPr lang="en-IN" cap="none" dirty="0"/>
              <a:t>Molecular Lego</a:t>
            </a:r>
          </a:p>
        </p:txBody>
      </p:sp>
      <p:sp>
        <p:nvSpPr>
          <p:cNvPr id="3" name="Content Placeholder 2">
            <a:extLst>
              <a:ext uri="{FF2B5EF4-FFF2-40B4-BE49-F238E27FC236}">
                <a16:creationId xmlns:a16="http://schemas.microsoft.com/office/drawing/2014/main" xmlns="" id="{B6A69548-DE3F-4334-A467-55BAD37C01AB}"/>
              </a:ext>
            </a:extLst>
          </p:cNvPr>
          <p:cNvSpPr>
            <a:spLocks noGrp="1"/>
          </p:cNvSpPr>
          <p:nvPr>
            <p:ph idx="1"/>
          </p:nvPr>
        </p:nvSpPr>
        <p:spPr>
          <a:xfrm>
            <a:off x="543881" y="2528257"/>
            <a:ext cx="10691265" cy="3636088"/>
          </a:xfrm>
        </p:spPr>
        <p:txBody>
          <a:bodyPr>
            <a:noAutofit/>
          </a:bodyPr>
          <a:lstStyle/>
          <a:p>
            <a:pPr algn="l"/>
            <a:endParaRPr lang="en-IN" sz="400" b="0" i="0" u="none" strike="noStrike" baseline="0" dirty="0">
              <a:solidFill>
                <a:srgbClr val="000000"/>
              </a:solidFill>
              <a:latin typeface="Times New Roman" panose="02020603050405020304" pitchFamily="18" charset="0"/>
            </a:endParaRPr>
          </a:p>
          <a:p>
            <a:pPr algn="just"/>
            <a:r>
              <a:rPr lang="en-US" sz="2400" b="0" i="0" u="none" strike="noStrike" baseline="0" dirty="0">
                <a:solidFill>
                  <a:srgbClr val="000000"/>
                </a:solidFill>
                <a:latin typeface="Times New Roman" panose="02020603050405020304" pitchFamily="18" charset="0"/>
              </a:rPr>
              <a:t>Proteins are the fundamental nanomachines of life and serves the basis to create a nanomachinery.</a:t>
            </a:r>
          </a:p>
          <a:p>
            <a:pPr algn="just"/>
            <a:r>
              <a:rPr lang="en-US" sz="2400" dirty="0">
                <a:solidFill>
                  <a:srgbClr val="000000"/>
                </a:solidFill>
                <a:latin typeface="Times New Roman" panose="02020603050405020304" pitchFamily="18" charset="0"/>
              </a:rPr>
              <a:t> </a:t>
            </a:r>
            <a:r>
              <a:rPr lang="en-US" sz="2400" b="0" i="0" u="none" strike="noStrike" baseline="0" dirty="0">
                <a:solidFill>
                  <a:srgbClr val="000000"/>
                </a:solidFill>
                <a:latin typeface="Times New Roman" panose="02020603050405020304" pitchFamily="18" charset="0"/>
              </a:rPr>
              <a:t>Every protein generally starts as a simple, linear chain assembled from a specific sequence of amino acids drawn from a repertoire of just 20 amino acids. </a:t>
            </a:r>
          </a:p>
          <a:p>
            <a:pPr algn="just"/>
            <a:r>
              <a:rPr lang="en-US" sz="2400" dirty="0">
                <a:solidFill>
                  <a:srgbClr val="000000"/>
                </a:solidFill>
                <a:latin typeface="Times New Roman" panose="02020603050405020304" pitchFamily="18" charset="0"/>
              </a:rPr>
              <a:t>  T</a:t>
            </a:r>
            <a:r>
              <a:rPr lang="en-US" sz="2400" b="0" i="0" u="none" strike="noStrike" baseline="0" dirty="0">
                <a:solidFill>
                  <a:srgbClr val="000000"/>
                </a:solidFill>
                <a:latin typeface="Times New Roman" panose="02020603050405020304" pitchFamily="18" charset="0"/>
              </a:rPr>
              <a:t>he properties of a protein and what functions it </a:t>
            </a:r>
            <a:r>
              <a:rPr lang="en-US" sz="2400" b="0" i="0" u="none" strike="noStrike" baseline="0">
                <a:solidFill>
                  <a:srgbClr val="000000"/>
                </a:solidFill>
                <a:latin typeface="Times New Roman" panose="02020603050405020304" pitchFamily="18" charset="0"/>
              </a:rPr>
              <a:t>can </a:t>
            </a:r>
            <a:r>
              <a:rPr lang="en-US" sz="2400" smtClean="0">
                <a:solidFill>
                  <a:srgbClr val="000000"/>
                </a:solidFill>
                <a:latin typeface="Times New Roman" panose="02020603050405020304" pitchFamily="18" charset="0"/>
              </a:rPr>
              <a:t>play</a:t>
            </a:r>
            <a:r>
              <a:rPr lang="en-US" sz="2400" b="0" i="0" u="none" strike="noStrike" baseline="0" smtClean="0">
                <a:solidFill>
                  <a:srgbClr val="000000"/>
                </a:solidFill>
                <a:latin typeface="Times New Roman" panose="02020603050405020304" pitchFamily="18" charset="0"/>
              </a:rPr>
              <a:t> </a:t>
            </a:r>
            <a:r>
              <a:rPr lang="en-US" sz="2400" b="0" i="0" u="none" strike="noStrike" baseline="0" dirty="0">
                <a:solidFill>
                  <a:srgbClr val="000000"/>
                </a:solidFill>
                <a:latin typeface="Times New Roman" panose="02020603050405020304" pitchFamily="18" charset="0"/>
              </a:rPr>
              <a:t>out depend on its shape. </a:t>
            </a:r>
          </a:p>
          <a:p>
            <a:pPr marL="0" indent="0" algn="just">
              <a:buNone/>
            </a:pPr>
            <a:endParaRPr lang="en-US" sz="2400" b="0" i="0" u="none" strike="noStrike" baseline="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2420544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3D62E2-701C-4321-B08A-EDBC570DB44D}"/>
              </a:ext>
            </a:extLst>
          </p:cNvPr>
          <p:cNvSpPr>
            <a:spLocks noGrp="1"/>
          </p:cNvSpPr>
          <p:nvPr>
            <p:ph type="title"/>
          </p:nvPr>
        </p:nvSpPr>
        <p:spPr/>
        <p:txBody>
          <a:bodyPr/>
          <a:lstStyle/>
          <a:p>
            <a:r>
              <a:rPr lang="en-IN" cap="none" dirty="0"/>
              <a:t>Molecular Lego</a:t>
            </a:r>
          </a:p>
        </p:txBody>
      </p:sp>
      <p:sp>
        <p:nvSpPr>
          <p:cNvPr id="3" name="Content Placeholder 2">
            <a:extLst>
              <a:ext uri="{FF2B5EF4-FFF2-40B4-BE49-F238E27FC236}">
                <a16:creationId xmlns:a16="http://schemas.microsoft.com/office/drawing/2014/main" xmlns="" id="{B6A69548-DE3F-4334-A467-55BAD37C01AB}"/>
              </a:ext>
            </a:extLst>
          </p:cNvPr>
          <p:cNvSpPr>
            <a:spLocks noGrp="1"/>
          </p:cNvSpPr>
          <p:nvPr>
            <p:ph idx="1"/>
          </p:nvPr>
        </p:nvSpPr>
        <p:spPr>
          <a:xfrm>
            <a:off x="561298" y="1962522"/>
            <a:ext cx="10691265" cy="4593710"/>
          </a:xfrm>
        </p:spPr>
        <p:txBody>
          <a:bodyPr>
            <a:noAutofit/>
          </a:bodyPr>
          <a:lstStyle/>
          <a:p>
            <a:pPr algn="just"/>
            <a:r>
              <a:rPr lang="en-US" sz="2400" dirty="0">
                <a:solidFill>
                  <a:srgbClr val="000000"/>
                </a:solidFill>
                <a:latin typeface="Times New Roman" panose="02020603050405020304" pitchFamily="18" charset="0"/>
              </a:rPr>
              <a:t>T</a:t>
            </a:r>
            <a:r>
              <a:rPr lang="en-US" sz="2400" b="0" i="0" u="none" strike="noStrike" baseline="0" dirty="0">
                <a:solidFill>
                  <a:srgbClr val="000000"/>
                </a:solidFill>
                <a:latin typeface="Times New Roman" panose="02020603050405020304" pitchFamily="18" charset="0"/>
              </a:rPr>
              <a:t>he chain of amino acids is put together in the cell where it forms an intricate tangle of helices and other structures through a complex process called </a:t>
            </a:r>
            <a:r>
              <a:rPr lang="en-US" sz="2400" b="1" i="0" u="none" strike="noStrike" baseline="0" dirty="0">
                <a:solidFill>
                  <a:srgbClr val="000000"/>
                </a:solidFill>
                <a:effectLst>
                  <a:outerShdw blurRad="38100" dist="38100" dir="2700000" algn="tl">
                    <a:srgbClr val="000000">
                      <a:alpha val="43137"/>
                    </a:srgbClr>
                  </a:outerShdw>
                </a:effectLst>
                <a:latin typeface="Times New Roman" panose="02020603050405020304" pitchFamily="18" charset="0"/>
              </a:rPr>
              <a:t>protein folding</a:t>
            </a:r>
            <a:r>
              <a:rPr lang="en-US" sz="2400" b="0" i="0" u="none" strike="noStrike" baseline="0" dirty="0">
                <a:solidFill>
                  <a:srgbClr val="000000"/>
                </a:solidFill>
                <a:latin typeface="Times New Roman" panose="02020603050405020304" pitchFamily="18" charset="0"/>
              </a:rPr>
              <a:t>. </a:t>
            </a:r>
          </a:p>
          <a:p>
            <a:pPr algn="just"/>
            <a:r>
              <a:rPr lang="en-US" sz="2400" b="0" i="0" u="none" strike="noStrike" baseline="0" dirty="0">
                <a:solidFill>
                  <a:srgbClr val="000000"/>
                </a:solidFill>
                <a:latin typeface="Times New Roman" panose="02020603050405020304" pitchFamily="18" charset="0"/>
              </a:rPr>
              <a:t>The sequence of amino acids determines the final shape, but predicting what shape a particular sequence will take on is one of the most significant unsolved challenges of science and engineering (the </a:t>
            </a:r>
            <a:r>
              <a:rPr lang="en-US" sz="2400" b="1" dirty="0">
                <a:solidFill>
                  <a:srgbClr val="000000"/>
                </a:solidFill>
                <a:latin typeface="Times New Roman" panose="02020603050405020304" pitchFamily="18" charset="0"/>
              </a:rPr>
              <a:t>“</a:t>
            </a:r>
            <a:r>
              <a:rPr lang="en-US" sz="2400" b="1" i="0" u="none" strike="noStrike" baseline="0" dirty="0">
                <a:solidFill>
                  <a:srgbClr val="000000"/>
                </a:solidFill>
                <a:latin typeface="Times New Roman" panose="02020603050405020304" pitchFamily="18" charset="0"/>
              </a:rPr>
              <a:t>protein folding problem</a:t>
            </a:r>
            <a:r>
              <a:rPr lang="en-US" sz="2400" dirty="0">
                <a:solidFill>
                  <a:srgbClr val="000000"/>
                </a:solidFill>
                <a:latin typeface="Times New Roman" panose="02020603050405020304" pitchFamily="18" charset="0"/>
              </a:rPr>
              <a:t>”</a:t>
            </a:r>
            <a:r>
              <a:rPr lang="en-US" sz="2400" b="0" i="0" u="none" strike="noStrike" baseline="0" dirty="0">
                <a:solidFill>
                  <a:srgbClr val="000000"/>
                </a:solidFill>
                <a:latin typeface="Times New Roman" panose="02020603050405020304" pitchFamily="18" charset="0"/>
              </a:rPr>
              <a:t>). </a:t>
            </a:r>
            <a:endParaRPr lang="en-IN" sz="2400" dirty="0"/>
          </a:p>
        </p:txBody>
      </p:sp>
    </p:spTree>
    <p:extLst>
      <p:ext uri="{BB962C8B-B14F-4D97-AF65-F5344CB8AC3E}">
        <p14:creationId xmlns:p14="http://schemas.microsoft.com/office/powerpoint/2010/main" val="253536126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cap="none" dirty="0"/>
          </a:p>
        </p:txBody>
      </p:sp>
      <p:pic>
        <p:nvPicPr>
          <p:cNvPr id="4" name="Content Placeholder 3"/>
          <p:cNvPicPr>
            <a:picLocks noGrp="1" noChangeAspect="1"/>
          </p:cNvPicPr>
          <p:nvPr>
            <p:ph idx="1"/>
          </p:nvPr>
        </p:nvPicPr>
        <p:blipFill>
          <a:blip r:embed="rId2"/>
          <a:srcRect l="-97016" r="-97016"/>
          <a:stretch>
            <a:fillRect/>
          </a:stretch>
        </p:blipFill>
        <p:spPr>
          <a:xfrm>
            <a:off x="1039151" y="923539"/>
            <a:ext cx="10088439" cy="5036175"/>
          </a:xfrm>
        </p:spPr>
      </p:pic>
    </p:spTree>
    <p:extLst>
      <p:ext uri="{BB962C8B-B14F-4D97-AF65-F5344CB8AC3E}">
        <p14:creationId xmlns:p14="http://schemas.microsoft.com/office/powerpoint/2010/main" val="161991316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3D62E2-701C-4321-B08A-EDBC570DB44D}"/>
              </a:ext>
            </a:extLst>
          </p:cNvPr>
          <p:cNvSpPr>
            <a:spLocks noGrp="1"/>
          </p:cNvSpPr>
          <p:nvPr>
            <p:ph type="title"/>
          </p:nvPr>
        </p:nvSpPr>
        <p:spPr/>
        <p:txBody>
          <a:bodyPr/>
          <a:lstStyle/>
          <a:p>
            <a:r>
              <a:rPr lang="en-IN" dirty="0"/>
              <a:t>Applications of </a:t>
            </a:r>
            <a:r>
              <a:rPr lang="en-IN" cap="none" dirty="0"/>
              <a:t>Molecular Lego</a:t>
            </a:r>
            <a:endParaRPr lang="en-IN" dirty="0"/>
          </a:p>
        </p:txBody>
      </p:sp>
      <p:sp>
        <p:nvSpPr>
          <p:cNvPr id="3" name="Content Placeholder 2">
            <a:extLst>
              <a:ext uri="{FF2B5EF4-FFF2-40B4-BE49-F238E27FC236}">
                <a16:creationId xmlns:a16="http://schemas.microsoft.com/office/drawing/2014/main" xmlns="" id="{B6A69548-DE3F-4334-A467-55BAD37C01AB}"/>
              </a:ext>
            </a:extLst>
          </p:cNvPr>
          <p:cNvSpPr>
            <a:spLocks noGrp="1"/>
          </p:cNvSpPr>
          <p:nvPr>
            <p:ph idx="1"/>
          </p:nvPr>
        </p:nvSpPr>
        <p:spPr>
          <a:xfrm>
            <a:off x="639674" y="1847078"/>
            <a:ext cx="10691265" cy="5241699"/>
          </a:xfrm>
        </p:spPr>
        <p:txBody>
          <a:bodyPr>
            <a:normAutofit/>
          </a:bodyPr>
          <a:lstStyle/>
          <a:p>
            <a:pPr algn="just"/>
            <a:r>
              <a:rPr lang="en-US" sz="2400" dirty="0">
                <a:solidFill>
                  <a:srgbClr val="000000"/>
                </a:solidFill>
                <a:latin typeface="Times New Roman" panose="02020603050405020304" pitchFamily="18" charset="0"/>
              </a:rPr>
              <a:t>A way to </a:t>
            </a:r>
            <a:r>
              <a:rPr lang="en-US" sz="2400" b="0" i="0" u="none" strike="noStrike" baseline="0" dirty="0">
                <a:solidFill>
                  <a:srgbClr val="000000"/>
                </a:solidFill>
                <a:latin typeface="Times New Roman" panose="02020603050405020304" pitchFamily="18" charset="0"/>
              </a:rPr>
              <a:t>produce large molecules with programmable shapes and the computer software required to design them was developed.</a:t>
            </a:r>
          </a:p>
          <a:p>
            <a:pPr algn="just"/>
            <a:r>
              <a:rPr lang="en-US" sz="2400" dirty="0">
                <a:solidFill>
                  <a:srgbClr val="000000"/>
                </a:solidFill>
                <a:latin typeface="Times New Roman" panose="02020603050405020304" pitchFamily="18" charset="0"/>
              </a:rPr>
              <a:t> T</a:t>
            </a:r>
            <a:r>
              <a:rPr lang="en-US" sz="2400" b="0" i="0" u="none" strike="noStrike" baseline="0" dirty="0">
                <a:solidFill>
                  <a:srgbClr val="000000"/>
                </a:solidFill>
                <a:latin typeface="Times New Roman" panose="02020603050405020304" pitchFamily="18" charset="0"/>
              </a:rPr>
              <a:t>o create sen</a:t>
            </a:r>
            <a:r>
              <a:rPr lang="en-US" sz="2400" dirty="0">
                <a:solidFill>
                  <a:srgbClr val="000000"/>
                </a:solidFill>
                <a:latin typeface="Times New Roman" panose="02020603050405020304" pitchFamily="18" charset="0"/>
              </a:rPr>
              <a:t>s</a:t>
            </a:r>
            <a:r>
              <a:rPr lang="en-US" sz="2400" b="0" i="0" u="none" strike="noStrike" baseline="0" dirty="0">
                <a:solidFill>
                  <a:srgbClr val="000000"/>
                </a:solidFill>
                <a:latin typeface="Times New Roman" panose="02020603050405020304" pitchFamily="18" charset="0"/>
              </a:rPr>
              <a:t>ors: large molecules that change shape and color when they bind to </a:t>
            </a:r>
            <a:r>
              <a:rPr lang="en-US" sz="2400" b="0" i="0" u="none" strike="noStrike" baseline="0" dirty="0">
                <a:solidFill>
                  <a:srgbClr val="FF0000"/>
                </a:solidFill>
                <a:latin typeface="Times New Roman" panose="02020603050405020304" pitchFamily="18" charset="0"/>
              </a:rPr>
              <a:t>particular target molecules such as glucose, toxins or chemical warfare agent</a:t>
            </a:r>
            <a:r>
              <a:rPr lang="en-US" sz="2400" b="0" i="0" u="none" strike="noStrike" baseline="0" dirty="0">
                <a:solidFill>
                  <a:srgbClr val="000000"/>
                </a:solidFill>
                <a:latin typeface="Times New Roman" panose="02020603050405020304" pitchFamily="18" charset="0"/>
              </a:rPr>
              <a:t>.</a:t>
            </a:r>
          </a:p>
          <a:p>
            <a:pPr algn="just"/>
            <a:r>
              <a:rPr lang="en-US" sz="2400" dirty="0">
                <a:solidFill>
                  <a:srgbClr val="000000"/>
                </a:solidFill>
                <a:latin typeface="Times New Roman" panose="02020603050405020304" pitchFamily="18" charset="0"/>
              </a:rPr>
              <a:t> </a:t>
            </a:r>
            <a:r>
              <a:rPr lang="en-US" sz="2400" b="0" i="0" u="none" strike="noStrike" baseline="0" dirty="0">
                <a:solidFill>
                  <a:srgbClr val="000000"/>
                </a:solidFill>
                <a:latin typeface="Times New Roman" panose="02020603050405020304" pitchFamily="18" charset="0"/>
              </a:rPr>
              <a:t>The binding event triggers the sensor molecule to swing two fluorescent groups together that alter its color, thereby signaling that the target is present in the sample.</a:t>
            </a:r>
          </a:p>
        </p:txBody>
      </p:sp>
    </p:spTree>
    <p:extLst>
      <p:ext uri="{BB962C8B-B14F-4D97-AF65-F5344CB8AC3E}">
        <p14:creationId xmlns:p14="http://schemas.microsoft.com/office/powerpoint/2010/main" val="206889646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3D62E2-701C-4321-B08A-EDBC570DB44D}"/>
              </a:ext>
            </a:extLst>
          </p:cNvPr>
          <p:cNvSpPr>
            <a:spLocks noGrp="1"/>
          </p:cNvSpPr>
          <p:nvPr>
            <p:ph type="title"/>
          </p:nvPr>
        </p:nvSpPr>
        <p:spPr/>
        <p:txBody>
          <a:bodyPr/>
          <a:lstStyle/>
          <a:p>
            <a:r>
              <a:rPr lang="en-IN" cap="none" dirty="0"/>
              <a:t>Molecular Lego</a:t>
            </a:r>
            <a:endParaRPr lang="en-IN" dirty="0"/>
          </a:p>
        </p:txBody>
      </p:sp>
      <p:sp>
        <p:nvSpPr>
          <p:cNvPr id="3" name="Content Placeholder 2">
            <a:extLst>
              <a:ext uri="{FF2B5EF4-FFF2-40B4-BE49-F238E27FC236}">
                <a16:creationId xmlns:a16="http://schemas.microsoft.com/office/drawing/2014/main" xmlns="" id="{B6A69548-DE3F-4334-A467-55BAD37C01AB}"/>
              </a:ext>
            </a:extLst>
          </p:cNvPr>
          <p:cNvSpPr>
            <a:spLocks noGrp="1"/>
          </p:cNvSpPr>
          <p:nvPr>
            <p:ph idx="1"/>
          </p:nvPr>
        </p:nvSpPr>
        <p:spPr>
          <a:xfrm>
            <a:off x="700634" y="3094315"/>
            <a:ext cx="10691265" cy="4386348"/>
          </a:xfrm>
        </p:spPr>
        <p:txBody>
          <a:bodyPr>
            <a:normAutofit/>
          </a:bodyPr>
          <a:lstStyle/>
          <a:p>
            <a:pPr algn="just"/>
            <a:r>
              <a:rPr lang="en-US" sz="2400" dirty="0">
                <a:solidFill>
                  <a:srgbClr val="000000"/>
                </a:solidFill>
                <a:latin typeface="Times New Roman" panose="02020603050405020304" pitchFamily="18" charset="0"/>
              </a:rPr>
              <a:t>T</a:t>
            </a:r>
            <a:r>
              <a:rPr lang="en-US" sz="2400" b="0" i="0" u="none" strike="noStrike" baseline="0" dirty="0">
                <a:solidFill>
                  <a:srgbClr val="000000"/>
                </a:solidFill>
                <a:latin typeface="Times New Roman" panose="02020603050405020304" pitchFamily="18" charset="0"/>
              </a:rPr>
              <a:t>echnique to create long, hinged molecules that open and close in response to an external signal is a step toward the creation of molecular actuators, molecular valves and computer memories.</a:t>
            </a:r>
          </a:p>
          <a:p>
            <a:pPr algn="l"/>
            <a:endParaRPr lang="en-US" sz="1800" dirty="0">
              <a:solidFill>
                <a:srgbClr val="000000"/>
              </a:solidFill>
              <a:latin typeface="Times New Roman" panose="02020603050405020304" pitchFamily="18" charset="0"/>
            </a:endParaRPr>
          </a:p>
          <a:p>
            <a:pPr marL="0" indent="0" algn="l">
              <a:buNone/>
            </a:pPr>
            <a:endParaRPr lang="en-IN" dirty="0"/>
          </a:p>
        </p:txBody>
      </p:sp>
    </p:spTree>
    <p:extLst>
      <p:ext uri="{BB962C8B-B14F-4D97-AF65-F5344CB8AC3E}">
        <p14:creationId xmlns:p14="http://schemas.microsoft.com/office/powerpoint/2010/main" val="13853600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3D62E2-701C-4321-B08A-EDBC570DB44D}"/>
              </a:ext>
            </a:extLst>
          </p:cNvPr>
          <p:cNvSpPr>
            <a:spLocks noGrp="1"/>
          </p:cNvSpPr>
          <p:nvPr>
            <p:ph type="title"/>
          </p:nvPr>
        </p:nvSpPr>
        <p:spPr/>
        <p:txBody>
          <a:bodyPr/>
          <a:lstStyle/>
          <a:p>
            <a:r>
              <a:rPr lang="en-IN" cap="none" dirty="0"/>
              <a:t>Molecular Lego</a:t>
            </a:r>
            <a:endParaRPr lang="en-IN" dirty="0"/>
          </a:p>
        </p:txBody>
      </p:sp>
      <p:sp>
        <p:nvSpPr>
          <p:cNvPr id="3" name="Content Placeholder 2">
            <a:extLst>
              <a:ext uri="{FF2B5EF4-FFF2-40B4-BE49-F238E27FC236}">
                <a16:creationId xmlns:a16="http://schemas.microsoft.com/office/drawing/2014/main" xmlns="" id="{B6A69548-DE3F-4334-A467-55BAD37C01AB}"/>
              </a:ext>
            </a:extLst>
          </p:cNvPr>
          <p:cNvSpPr>
            <a:spLocks noGrp="1"/>
          </p:cNvSpPr>
          <p:nvPr>
            <p:ph idx="1"/>
          </p:nvPr>
        </p:nvSpPr>
        <p:spPr>
          <a:xfrm>
            <a:off x="700634" y="1692233"/>
            <a:ext cx="10691265" cy="4499561"/>
          </a:xfrm>
        </p:spPr>
        <p:txBody>
          <a:bodyPr>
            <a:normAutofit fontScale="77500" lnSpcReduction="20000"/>
          </a:bodyPr>
          <a:lstStyle/>
          <a:p>
            <a:pPr marL="0" indent="0" algn="l">
              <a:buNone/>
            </a:pPr>
            <a:endParaRPr lang="en-IN" sz="2400" b="0" i="0" u="none" strike="noStrike" baseline="0" dirty="0">
              <a:solidFill>
                <a:srgbClr val="000000"/>
              </a:solidFill>
              <a:latin typeface="Times New Roman" panose="02020603050405020304" pitchFamily="18" charset="0"/>
            </a:endParaRPr>
          </a:p>
          <a:p>
            <a:r>
              <a:rPr lang="en-IN" sz="2800" b="0" i="0" u="none" strike="noStrike" baseline="0" dirty="0">
                <a:latin typeface="Times New Roman" panose="02020603050405020304" pitchFamily="18" charset="0"/>
              </a:rPr>
              <a:t>Example 4HB1, an artificial protein.</a:t>
            </a:r>
          </a:p>
          <a:p>
            <a:r>
              <a:rPr lang="en-US" sz="2800" dirty="0">
                <a:latin typeface="Times New Roman" panose="02020603050405020304" pitchFamily="18" charset="0"/>
              </a:rPr>
              <a:t>A</a:t>
            </a:r>
            <a:r>
              <a:rPr lang="en-US" sz="2800" b="0" i="0" u="none" strike="noStrike" baseline="0" dirty="0">
                <a:latin typeface="Times New Roman" panose="02020603050405020304" pitchFamily="18" charset="0"/>
              </a:rPr>
              <a:t>n artificial gene was f</a:t>
            </a:r>
            <a:r>
              <a:rPr lang="en-US" sz="2800" dirty="0">
                <a:latin typeface="Times New Roman" panose="02020603050405020304" pitchFamily="18" charset="0"/>
              </a:rPr>
              <a:t>irst assembled and </a:t>
            </a:r>
            <a:r>
              <a:rPr lang="en-US" sz="2800" b="0" i="0" u="none" strike="noStrike" baseline="0" dirty="0">
                <a:latin typeface="Times New Roman" panose="02020603050405020304" pitchFamily="18" charset="0"/>
              </a:rPr>
              <a:t>then inserted into a bacteria, which "expressed" it - that is, made the protein encoded by the gene's DNA.</a:t>
            </a:r>
            <a:r>
              <a:rPr lang="en-IN" sz="2800" dirty="0">
                <a:latin typeface="Times New Roman" panose="02020603050405020304" pitchFamily="18" charset="0"/>
              </a:rPr>
              <a:t> </a:t>
            </a:r>
          </a:p>
          <a:p>
            <a:r>
              <a:rPr lang="en-IN" sz="2800" dirty="0">
                <a:latin typeface="Times New Roman" panose="02020603050405020304" pitchFamily="18" charset="0"/>
              </a:rPr>
              <a:t> After crystallization the structure was visualised to find it had the configuration for which it was designed.</a:t>
            </a:r>
          </a:p>
          <a:p>
            <a:r>
              <a:rPr lang="en-IN" sz="2800" dirty="0">
                <a:latin typeface="Times New Roman" panose="02020603050405020304" pitchFamily="18" charset="0"/>
              </a:rPr>
              <a:t> yet it was determined that the protein folding steps may be more complex than it appears to be.</a:t>
            </a:r>
            <a:endParaRPr lang="en-IN" sz="2800" b="0" i="0" u="none" strike="noStrike" baseline="0" dirty="0">
              <a:solidFill>
                <a:srgbClr val="000000"/>
              </a:solidFill>
              <a:latin typeface="Times New Roman" panose="02020603050405020304" pitchFamily="18" charset="0"/>
            </a:endParaRPr>
          </a:p>
          <a:p>
            <a:pPr algn="l"/>
            <a:r>
              <a:rPr lang="en-US" sz="2800" b="0" i="0" u="none" strike="noStrike" baseline="0" dirty="0">
                <a:latin typeface="Times New Roman" panose="02020603050405020304" pitchFamily="18" charset="0"/>
              </a:rPr>
              <a:t>better way to create custom-designed nanomachinery would be to construct them from a limited set of modular building blocks that did not attain their shape via the folding process of proteins.</a:t>
            </a:r>
          </a:p>
          <a:p>
            <a:pPr algn="l"/>
            <a:endParaRPr lang="en-US" sz="2400" dirty="0">
              <a:latin typeface="Times New Roman" panose="02020603050405020304" pitchFamily="18" charset="0"/>
            </a:endParaRPr>
          </a:p>
          <a:p>
            <a:pPr algn="l"/>
            <a:endParaRPr lang="en-US" sz="2400" b="0" i="0" u="none" strike="noStrike" baseline="0" dirty="0">
              <a:latin typeface="Times New Roman" panose="02020603050405020304" pitchFamily="18" charset="0"/>
            </a:endParaRPr>
          </a:p>
          <a:p>
            <a:pPr marL="0" indent="0" algn="l">
              <a:buNone/>
            </a:pPr>
            <a:endParaRPr lang="en-US" sz="2400" b="0" i="0" u="none" strike="noStrike" baseline="0" dirty="0">
              <a:latin typeface="Times New Roman" panose="02020603050405020304" pitchFamily="18" charset="0"/>
            </a:endParaRPr>
          </a:p>
          <a:p>
            <a:pPr algn="l"/>
            <a:endParaRPr lang="en-US" sz="2400" dirty="0">
              <a:latin typeface="Times New Roman" panose="02020603050405020304" pitchFamily="18" charset="0"/>
            </a:endParaRPr>
          </a:p>
          <a:p>
            <a:pPr algn="l"/>
            <a:endParaRPr lang="en-IN" sz="2800" dirty="0"/>
          </a:p>
        </p:txBody>
      </p:sp>
    </p:spTree>
    <p:extLst>
      <p:ext uri="{BB962C8B-B14F-4D97-AF65-F5344CB8AC3E}">
        <p14:creationId xmlns:p14="http://schemas.microsoft.com/office/powerpoint/2010/main" val="1856394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248A2A-DF3A-4B0D-9A78-93696EB86AE1}"/>
              </a:ext>
            </a:extLst>
          </p:cNvPr>
          <p:cNvSpPr>
            <a:spLocks noGrp="1"/>
          </p:cNvSpPr>
          <p:nvPr>
            <p:ph type="title"/>
          </p:nvPr>
        </p:nvSpPr>
        <p:spPr/>
        <p:txBody>
          <a:bodyPr/>
          <a:lstStyle/>
          <a:p>
            <a:r>
              <a:rPr lang="en-IN" cap="none" dirty="0"/>
              <a:t>Molecular Lego</a:t>
            </a:r>
            <a:endParaRPr lang="en-IN" dirty="0"/>
          </a:p>
        </p:txBody>
      </p:sp>
      <p:sp>
        <p:nvSpPr>
          <p:cNvPr id="3" name="Content Placeholder 2">
            <a:extLst>
              <a:ext uri="{FF2B5EF4-FFF2-40B4-BE49-F238E27FC236}">
                <a16:creationId xmlns:a16="http://schemas.microsoft.com/office/drawing/2014/main" xmlns="" id="{4A0EF644-D8FC-49AD-A613-15C481A20199}"/>
              </a:ext>
            </a:extLst>
          </p:cNvPr>
          <p:cNvSpPr>
            <a:spLocks noGrp="1"/>
          </p:cNvSpPr>
          <p:nvPr>
            <p:ph idx="1"/>
          </p:nvPr>
        </p:nvSpPr>
        <p:spPr>
          <a:xfrm>
            <a:off x="883515" y="1761903"/>
            <a:ext cx="10691265" cy="4351514"/>
          </a:xfrm>
        </p:spPr>
        <p:txBody>
          <a:bodyPr>
            <a:normAutofit lnSpcReduction="10000"/>
          </a:bodyPr>
          <a:lstStyle/>
          <a:p>
            <a:pPr algn="l"/>
            <a:endParaRPr lang="en-IN" sz="1800" b="0" i="0" u="none" strike="noStrike" baseline="0" dirty="0">
              <a:solidFill>
                <a:srgbClr val="000000"/>
              </a:solidFill>
              <a:latin typeface="Times New Roman" panose="02020603050405020304" pitchFamily="18" charset="0"/>
            </a:endParaRPr>
          </a:p>
          <a:p>
            <a:pPr marR="650"/>
            <a:r>
              <a:rPr lang="en-US" sz="2400" b="0" i="0" u="none" strike="noStrike" baseline="0" dirty="0">
                <a:latin typeface="Times New Roman" panose="02020603050405020304" pitchFamily="18" charset="0"/>
              </a:rPr>
              <a:t>1995, Brent </a:t>
            </a:r>
            <a:r>
              <a:rPr lang="en-US" sz="2400" dirty="0">
                <a:latin typeface="Times New Roman" panose="02020603050405020304" pitchFamily="18" charset="0"/>
              </a:rPr>
              <a:t>Iverson</a:t>
            </a:r>
            <a:r>
              <a:rPr lang="en-US" sz="2400" b="0" i="0" u="none" strike="noStrike" baseline="0" dirty="0">
                <a:latin typeface="Times New Roman" panose="02020603050405020304" pitchFamily="18" charset="0"/>
              </a:rPr>
              <a:t> of the University of Texas at Austin had developed building blocks that could be chained together into short polymers called </a:t>
            </a:r>
            <a:r>
              <a:rPr lang="en-US" sz="2400" b="1" i="0" u="none" strike="noStrike" baseline="0" dirty="0">
                <a:latin typeface="Times New Roman" panose="02020603050405020304" pitchFamily="18" charset="0"/>
              </a:rPr>
              <a:t>oligomers</a:t>
            </a:r>
            <a:r>
              <a:rPr lang="en-US" sz="2400" b="0" i="0" u="none" strike="noStrike" baseline="0" dirty="0">
                <a:latin typeface="Times New Roman" panose="02020603050405020304" pitchFamily="18" charset="0"/>
              </a:rPr>
              <a:t>.</a:t>
            </a:r>
          </a:p>
          <a:p>
            <a:pPr algn="l"/>
            <a:r>
              <a:rPr lang="en-US" sz="2400" dirty="0">
                <a:latin typeface="Times New Roman" panose="02020603050405020304" pitchFamily="18" charset="0"/>
              </a:rPr>
              <a:t> </a:t>
            </a:r>
            <a:r>
              <a:rPr lang="en-US" sz="2400" b="0" i="0" u="none" strike="noStrike" baseline="0" dirty="0">
                <a:latin typeface="Times New Roman" panose="02020603050405020304" pitchFamily="18" charset="0"/>
              </a:rPr>
              <a:t>These </a:t>
            </a:r>
            <a:r>
              <a:rPr lang="en-US" sz="2400" b="1" i="0" u="none" strike="noStrike" baseline="0" dirty="0">
                <a:latin typeface="Times New Roman" panose="02020603050405020304" pitchFamily="18" charset="0"/>
              </a:rPr>
              <a:t>oligomers</a:t>
            </a:r>
            <a:r>
              <a:rPr lang="en-US" sz="2400" b="0" i="0" u="none" strike="noStrike" baseline="0" dirty="0">
                <a:latin typeface="Times New Roman" panose="02020603050405020304" pitchFamily="18" charset="0"/>
              </a:rPr>
              <a:t> then self-assembled into pleated structures as electron-rich donor groups pulled on electron-deficient acceptor groups in the structure. </a:t>
            </a:r>
          </a:p>
          <a:p>
            <a:pPr algn="l"/>
            <a:r>
              <a:rPr lang="en-US" sz="2400" dirty="0">
                <a:latin typeface="Times New Roman" panose="02020603050405020304" pitchFamily="18" charset="0"/>
              </a:rPr>
              <a:t> </a:t>
            </a:r>
            <a:r>
              <a:rPr lang="en-US" sz="2400" b="0" i="0" u="none" strike="noStrike" baseline="0" dirty="0">
                <a:latin typeface="Times New Roman" panose="02020603050405020304" pitchFamily="18" charset="0"/>
              </a:rPr>
              <a:t>Sam Gellman of the University of Wisconsin Madison and Dieter </a:t>
            </a:r>
            <a:r>
              <a:rPr lang="en-US" sz="2400" b="0" i="0" u="none" strike="noStrike" baseline="0" dirty="0" err="1">
                <a:latin typeface="Times New Roman" panose="02020603050405020304" pitchFamily="18" charset="0"/>
              </a:rPr>
              <a:t>Seebach</a:t>
            </a:r>
            <a:r>
              <a:rPr lang="en-US" sz="2400" b="0" i="0" u="none" strike="noStrike" baseline="0" dirty="0">
                <a:latin typeface="Times New Roman" panose="02020603050405020304" pitchFamily="18" charset="0"/>
              </a:rPr>
              <a:t> of the Swiss Federal Institute of Technology in Zurich developed </a:t>
            </a:r>
            <a:r>
              <a:rPr lang="en-IN" sz="2400" b="0" i="0" u="none" strike="noStrike" baseline="0" dirty="0">
                <a:latin typeface="Times New Roman" panose="02020603050405020304" pitchFamily="18" charset="0"/>
              </a:rPr>
              <a:t>synthetic molecules called </a:t>
            </a:r>
            <a:r>
              <a:rPr lang="en-IN" sz="2400" b="1" i="0" u="none" strike="noStrike" baseline="0" dirty="0">
                <a:latin typeface="Times New Roman" panose="02020603050405020304" pitchFamily="18" charset="0"/>
              </a:rPr>
              <a:t>beta-peptides</a:t>
            </a:r>
            <a:r>
              <a:rPr lang="en-IN" sz="2400" b="0" i="0" u="none" strike="noStrike" baseline="0" dirty="0">
                <a:latin typeface="Times New Roman" panose="02020603050405020304" pitchFamily="18" charset="0"/>
              </a:rPr>
              <a:t>, which are flexible chains of beta-amino acids.</a:t>
            </a:r>
          </a:p>
          <a:p>
            <a:pPr algn="l"/>
            <a:r>
              <a:rPr lang="en-IN" sz="2400" dirty="0">
                <a:latin typeface="Times New Roman" panose="02020603050405020304" pitchFamily="18" charset="0"/>
              </a:rPr>
              <a:t> These </a:t>
            </a:r>
            <a:r>
              <a:rPr lang="en-US" sz="2400" b="0" i="0" u="none" strike="noStrike" baseline="0" dirty="0">
                <a:latin typeface="Times New Roman" panose="02020603050405020304" pitchFamily="18" charset="0"/>
              </a:rPr>
              <a:t>short beta-peptides fold into twisted helices.  </a:t>
            </a:r>
            <a:endParaRPr lang="en-IN" sz="2400" dirty="0"/>
          </a:p>
        </p:txBody>
      </p:sp>
    </p:spTree>
    <p:extLst>
      <p:ext uri="{BB962C8B-B14F-4D97-AF65-F5344CB8AC3E}">
        <p14:creationId xmlns:p14="http://schemas.microsoft.com/office/powerpoint/2010/main" val="1052430423"/>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ChronicleVTI" id="{508E4D90-5116-4BF0-876B-3F422DD1F65F}" vid="{AA21DC3D-92A8-43A4-8358-ED428371CD5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EE681FECDCB634A88B380210644E33D" ma:contentTypeVersion="2" ma:contentTypeDescription="Create a new document." ma:contentTypeScope="" ma:versionID="37873b6306962399c11eecd0d6223513">
  <xsd:schema xmlns:xsd="http://www.w3.org/2001/XMLSchema" xmlns:xs="http://www.w3.org/2001/XMLSchema" xmlns:p="http://schemas.microsoft.com/office/2006/metadata/properties" xmlns:ns2="bcaef780-bd02-4c5b-98b7-9161c76ba27b" targetNamespace="http://schemas.microsoft.com/office/2006/metadata/properties" ma:root="true" ma:fieldsID="23e97d46f374a3d1adcbd513b51aedb4" ns2:_="">
    <xsd:import namespace="bcaef780-bd02-4c5b-98b7-9161c76ba27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aef780-bd02-4c5b-98b7-9161c76ba2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B454EE0-1FAA-41F8-98DE-5537FC34F751}"/>
</file>

<file path=customXml/itemProps2.xml><?xml version="1.0" encoding="utf-8"?>
<ds:datastoreItem xmlns:ds="http://schemas.openxmlformats.org/officeDocument/2006/customXml" ds:itemID="{386DC287-32B2-498B-96D5-C22BB0031C22}"/>
</file>

<file path=customXml/itemProps3.xml><?xml version="1.0" encoding="utf-8"?>
<ds:datastoreItem xmlns:ds="http://schemas.openxmlformats.org/officeDocument/2006/customXml" ds:itemID="{5EB0B106-AC12-4F8C-A7DA-FA18010D6C70}"/>
</file>

<file path=docProps/app.xml><?xml version="1.0" encoding="utf-8"?>
<Properties xmlns="http://schemas.openxmlformats.org/officeDocument/2006/extended-properties" xmlns:vt="http://schemas.openxmlformats.org/officeDocument/2006/docPropsVTypes">
  <TotalTime>22094</TotalTime>
  <Words>906</Words>
  <Application>Microsoft Macintosh PowerPoint</Application>
  <PresentationFormat>Custom</PresentationFormat>
  <Paragraphs>59</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ChronicleVTI</vt:lpstr>
      <vt:lpstr> Molecular Lego</vt:lpstr>
      <vt:lpstr>Molecular Lego</vt:lpstr>
      <vt:lpstr>Molecular Lego</vt:lpstr>
      <vt:lpstr>Molecular Lego</vt:lpstr>
      <vt:lpstr>PowerPoint Presentation</vt:lpstr>
      <vt:lpstr>Applications of Molecular Lego</vt:lpstr>
      <vt:lpstr>Molecular Lego</vt:lpstr>
      <vt:lpstr>Molecular Lego</vt:lpstr>
      <vt:lpstr>Molecular Lego</vt:lpstr>
      <vt:lpstr>Molecular Lego</vt:lpstr>
      <vt:lpstr>Molecular Lego</vt:lpstr>
      <vt:lpstr>PowerPoint Presentation</vt:lpstr>
      <vt:lpstr>Molecular Lego</vt:lpstr>
      <vt:lpstr>Molecular Lego</vt:lpstr>
      <vt:lpstr>Molecular Lego</vt:lpstr>
      <vt:lpstr>Molecular Lego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Molecular Legos</dc:title>
  <dc:creator>Debashree Kar</dc:creator>
  <cp:lastModifiedBy>Prashant Mishra</cp:lastModifiedBy>
  <cp:revision>50</cp:revision>
  <dcterms:created xsi:type="dcterms:W3CDTF">2021-02-07T20:19:21Z</dcterms:created>
  <dcterms:modified xsi:type="dcterms:W3CDTF">2021-04-07T03:16:14Z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0x0101005EE681FECDCB634A88B380210644E33D</vt:lpwstr>
  </property>
</Properties>
</file>

<file path=docProps/thumbnail.jpeg>
</file>